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70" r:id="rId2"/>
    <p:sldId id="256" r:id="rId3"/>
    <p:sldId id="257" r:id="rId4"/>
    <p:sldId id="258" r:id="rId5"/>
    <p:sldId id="259" r:id="rId6"/>
    <p:sldId id="260" r:id="rId7"/>
    <p:sldId id="261" r:id="rId8"/>
    <p:sldId id="263" r:id="rId9"/>
    <p:sldId id="262" r:id="rId10"/>
    <p:sldId id="265" r:id="rId11"/>
    <p:sldId id="267" r:id="rId12"/>
    <p:sldId id="264" r:id="rId13"/>
    <p:sldId id="268" r:id="rId14"/>
    <p:sldId id="269"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2.png>
</file>

<file path=ppt/media/image3.jp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4445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283747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22428067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753763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1BFF38-1A35-70FA-D36E-02C96D3C9589}"/>
              </a:ext>
            </a:extLst>
          </p:cNvPr>
          <p:cNvPicPr>
            <a:picLocks noChangeAspect="1"/>
          </p:cNvPicPr>
          <p:nvPr/>
        </p:nvPicPr>
        <p:blipFill>
          <a:blip r:embed="rId2"/>
          <a:stretch>
            <a:fillRect/>
          </a:stretch>
        </p:blipFill>
        <p:spPr>
          <a:xfrm>
            <a:off x="5564987" y="524596"/>
            <a:ext cx="2614108" cy="2344416"/>
          </a:xfrm>
          <a:prstGeom prst="rect">
            <a:avLst/>
          </a:prstGeom>
        </p:spPr>
      </p:pic>
      <p:sp>
        <p:nvSpPr>
          <p:cNvPr id="4" name="TextBox 3">
            <a:extLst>
              <a:ext uri="{FF2B5EF4-FFF2-40B4-BE49-F238E27FC236}">
                <a16:creationId xmlns:a16="http://schemas.microsoft.com/office/drawing/2014/main" id="{987A2D94-D937-79ED-4104-FAC623793C93}"/>
              </a:ext>
            </a:extLst>
          </p:cNvPr>
          <p:cNvSpPr txBox="1"/>
          <p:nvPr/>
        </p:nvSpPr>
        <p:spPr>
          <a:xfrm>
            <a:off x="1376978" y="3054421"/>
            <a:ext cx="12220687"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Dr.B.R.AMBEDKAR UNIVERSITY,SRIKAKULAM</a:t>
            </a:r>
          </a:p>
        </p:txBody>
      </p:sp>
      <p:sp>
        <p:nvSpPr>
          <p:cNvPr id="5" name="TextBox 4">
            <a:extLst>
              <a:ext uri="{FF2B5EF4-FFF2-40B4-BE49-F238E27FC236}">
                <a16:creationId xmlns:a16="http://schemas.microsoft.com/office/drawing/2014/main" id="{9DB48D01-18DE-AFB3-444D-B15514BD6C8D}"/>
              </a:ext>
            </a:extLst>
          </p:cNvPr>
          <p:cNvSpPr txBox="1"/>
          <p:nvPr/>
        </p:nvSpPr>
        <p:spPr>
          <a:xfrm>
            <a:off x="3279679" y="3929256"/>
            <a:ext cx="5479257"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                         College Of Engineering</a:t>
            </a:r>
          </a:p>
        </p:txBody>
      </p:sp>
      <p:sp>
        <p:nvSpPr>
          <p:cNvPr id="6" name="TextBox 5">
            <a:extLst>
              <a:ext uri="{FF2B5EF4-FFF2-40B4-BE49-F238E27FC236}">
                <a16:creationId xmlns:a16="http://schemas.microsoft.com/office/drawing/2014/main" id="{88023719-68DA-44D4-998F-F04AB558D5F1}"/>
              </a:ext>
            </a:extLst>
          </p:cNvPr>
          <p:cNvSpPr txBox="1"/>
          <p:nvPr/>
        </p:nvSpPr>
        <p:spPr>
          <a:xfrm>
            <a:off x="2205008" y="5576748"/>
            <a:ext cx="2481641" cy="1600438"/>
          </a:xfrm>
          <a:prstGeom prst="rect">
            <a:avLst/>
          </a:prstGeom>
          <a:noFill/>
        </p:spPr>
        <p:txBody>
          <a:bodyPr wrap="none" rtlCol="0">
            <a:spAutoFit/>
          </a:bodyPr>
          <a:lstStyle/>
          <a:p>
            <a:r>
              <a:rPr lang="en-IN" sz="2000" u="sng" dirty="0">
                <a:effectLst>
                  <a:outerShdw blurRad="38100" dist="38100" dir="2700000" algn="tl">
                    <a:srgbClr val="000000">
                      <a:alpha val="43137"/>
                    </a:srgbClr>
                  </a:outerShdw>
                </a:effectLst>
              </a:rPr>
              <a:t>Presented by:</a:t>
            </a:r>
          </a:p>
          <a:p>
            <a:endParaRPr lang="en-IN" sz="2000" u="sng" dirty="0">
              <a:effectLst>
                <a:outerShdw blurRad="38100" dist="38100" dir="2700000" algn="tl">
                  <a:srgbClr val="000000">
                    <a:alpha val="43137"/>
                  </a:srgbClr>
                </a:outerShdw>
              </a:effectLst>
            </a:endParaRPr>
          </a:p>
          <a:p>
            <a:r>
              <a:rPr lang="en-IN" sz="2000" dirty="0">
                <a:latin typeface="+mj-lt"/>
                <a:cs typeface="Times New Roman" panose="02020603050405020304" pitchFamily="18" charset="0"/>
              </a:rPr>
              <a:t>Nadukuru.Sai Santoshi</a:t>
            </a:r>
          </a:p>
          <a:p>
            <a:r>
              <a:rPr lang="en-IN" sz="2000" dirty="0"/>
              <a:t>Reg.no:2251926019</a:t>
            </a:r>
          </a:p>
          <a:p>
            <a:endParaRPr lang="en-IN" dirty="0"/>
          </a:p>
        </p:txBody>
      </p:sp>
      <p:sp>
        <p:nvSpPr>
          <p:cNvPr id="7" name="TextBox 6">
            <a:extLst>
              <a:ext uri="{FF2B5EF4-FFF2-40B4-BE49-F238E27FC236}">
                <a16:creationId xmlns:a16="http://schemas.microsoft.com/office/drawing/2014/main" id="{08893419-7F7E-3814-B1D7-BC722D8054D9}"/>
              </a:ext>
            </a:extLst>
          </p:cNvPr>
          <p:cNvSpPr txBox="1"/>
          <p:nvPr/>
        </p:nvSpPr>
        <p:spPr>
          <a:xfrm>
            <a:off x="10045038" y="5576748"/>
            <a:ext cx="2638799" cy="1323439"/>
          </a:xfrm>
          <a:prstGeom prst="rect">
            <a:avLst/>
          </a:prstGeom>
          <a:noFill/>
        </p:spPr>
        <p:txBody>
          <a:bodyPr wrap="none" rtlCol="0">
            <a:spAutoFit/>
          </a:bodyPr>
          <a:lstStyle/>
          <a:p>
            <a:r>
              <a:rPr lang="en-IN" sz="2000" u="sng" dirty="0">
                <a:effectLst>
                  <a:outerShdw blurRad="38100" dist="38100" dir="2700000" algn="tl">
                    <a:srgbClr val="000000">
                      <a:alpha val="43137"/>
                    </a:srgbClr>
                  </a:outerShdw>
                </a:effectLst>
              </a:rPr>
              <a:t>Under the guidance of:</a:t>
            </a:r>
          </a:p>
          <a:p>
            <a:endParaRPr lang="en-IN" sz="2000" u="sng" dirty="0">
              <a:effectLst>
                <a:outerShdw blurRad="38100" dist="38100" dir="2700000" algn="tl">
                  <a:srgbClr val="000000">
                    <a:alpha val="43137"/>
                  </a:srgbClr>
                </a:outerShdw>
              </a:effectLst>
            </a:endParaRPr>
          </a:p>
          <a:p>
            <a:r>
              <a:rPr lang="en-IN" sz="2000" dirty="0"/>
              <a:t>Dr.Goddu.Ramakrishna </a:t>
            </a:r>
          </a:p>
          <a:p>
            <a:r>
              <a:rPr lang="en-IN" sz="2000" dirty="0"/>
              <a:t>Assistant Professor</a:t>
            </a:r>
          </a:p>
        </p:txBody>
      </p:sp>
      <p:sp>
        <p:nvSpPr>
          <p:cNvPr id="8" name="TextBox 7">
            <a:extLst>
              <a:ext uri="{FF2B5EF4-FFF2-40B4-BE49-F238E27FC236}">
                <a16:creationId xmlns:a16="http://schemas.microsoft.com/office/drawing/2014/main" id="{1D3FCFA4-5E21-92D8-EA32-6CD8DC1E1CFE}"/>
              </a:ext>
            </a:extLst>
          </p:cNvPr>
          <p:cNvSpPr txBox="1"/>
          <p:nvPr/>
        </p:nvSpPr>
        <p:spPr>
          <a:xfrm>
            <a:off x="4447264" y="4460614"/>
            <a:ext cx="5190139" cy="523220"/>
          </a:xfrm>
          <a:prstGeom prst="rect">
            <a:avLst/>
          </a:prstGeom>
          <a:noFill/>
        </p:spPr>
        <p:txBody>
          <a:bodyPr wrap="none" rtlCol="0">
            <a:spAutoFit/>
          </a:bodyPr>
          <a:lstStyle/>
          <a:p>
            <a:r>
              <a:rPr lang="en-IN" sz="2800" b="1" dirty="0">
                <a:latin typeface="Times New Roman" panose="02020603050405020304" pitchFamily="18" charset="0"/>
                <a:cs typeface="Times New Roman" panose="02020603050405020304" pitchFamily="18" charset="0"/>
              </a:rPr>
              <a:t>Master of Computer Application</a:t>
            </a:r>
          </a:p>
        </p:txBody>
      </p:sp>
      <p:sp>
        <p:nvSpPr>
          <p:cNvPr id="9" name="TextBox 8">
            <a:extLst>
              <a:ext uri="{FF2B5EF4-FFF2-40B4-BE49-F238E27FC236}">
                <a16:creationId xmlns:a16="http://schemas.microsoft.com/office/drawing/2014/main" id="{835511A0-A751-F54C-E47C-35BADFEF5B17}"/>
              </a:ext>
            </a:extLst>
          </p:cNvPr>
          <p:cNvSpPr txBox="1"/>
          <p:nvPr/>
        </p:nvSpPr>
        <p:spPr>
          <a:xfrm>
            <a:off x="13977274" y="7654022"/>
            <a:ext cx="317453" cy="307777"/>
          </a:xfrm>
          <a:prstGeom prst="rect">
            <a:avLst/>
          </a:prstGeom>
          <a:noFill/>
        </p:spPr>
        <p:txBody>
          <a:bodyPr wrap="square" rtlCol="0">
            <a:spAutoFit/>
          </a:bodyPr>
          <a:lstStyle/>
          <a:p>
            <a:r>
              <a:rPr lang="en-US" dirty="0"/>
              <a:t>1</a:t>
            </a:r>
            <a:endParaRPr lang="en-IN" dirty="0"/>
          </a:p>
        </p:txBody>
      </p:sp>
    </p:spTree>
    <p:extLst>
      <p:ext uri="{BB962C8B-B14F-4D97-AF65-F5344CB8AC3E}">
        <p14:creationId xmlns:p14="http://schemas.microsoft.com/office/powerpoint/2010/main" val="16121067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30553"/>
          </a:xfrm>
          <a:prstGeom prst="rect">
            <a:avLst/>
          </a:prstGeom>
          <a:solidFill>
            <a:srgbClr val="0C0A33"/>
          </a:solidFill>
          <a:ln/>
        </p:spPr>
      </p:sp>
      <p:pic>
        <p:nvPicPr>
          <p:cNvPr id="4" name="Image 0" descr="preencoded.png"/>
          <p:cNvPicPr>
            <a:picLocks noChangeAspect="1"/>
          </p:cNvPicPr>
          <p:nvPr/>
        </p:nvPicPr>
        <p:blipFill>
          <a:blip r:embed="rId3"/>
          <a:stretch>
            <a:fillRect/>
          </a:stretch>
        </p:blipFill>
        <p:spPr>
          <a:xfrm>
            <a:off x="0" y="0"/>
            <a:ext cx="14630400" cy="8230553"/>
          </a:xfrm>
          <a:prstGeom prst="rect">
            <a:avLst/>
          </a:prstGeom>
        </p:spPr>
      </p:pic>
      <p:sp>
        <p:nvSpPr>
          <p:cNvPr id="5" name="Shape 2"/>
          <p:cNvSpPr/>
          <p:nvPr/>
        </p:nvSpPr>
        <p:spPr>
          <a:xfrm>
            <a:off x="53399" y="789324"/>
            <a:ext cx="14630400" cy="8230553"/>
          </a:xfrm>
          <a:prstGeom prst="rect">
            <a:avLst/>
          </a:prstGeom>
          <a:solidFill>
            <a:srgbClr val="0C0A33">
              <a:alpha val="80000"/>
            </a:srgbClr>
          </a:solidFill>
          <a:ln/>
        </p:spPr>
        <p:txBody>
          <a:bodyPr/>
          <a:lstStyle/>
          <a:p>
            <a:r>
              <a:rPr lang="en-US" sz="2800" dirty="0">
                <a:solidFill>
                  <a:srgbClr val="FF0000"/>
                </a:solidFill>
              </a:rPr>
              <a:t>                                                                                                                                                                                         IMAGE PROCESSING </a:t>
            </a:r>
            <a:r>
              <a:rPr lang="en-US" sz="2400" dirty="0">
                <a:solidFill>
                  <a:srgbClr val="FF0000"/>
                </a:solidFill>
              </a:rPr>
              <a:t>:</a:t>
            </a:r>
          </a:p>
          <a:p>
            <a:r>
              <a:rPr lang="en-US" sz="2000" dirty="0">
                <a:solidFill>
                  <a:schemeClr val="bg1"/>
                </a:solidFill>
              </a:rPr>
              <a:t>                                 image preprocessing is performed to convert the raw images into more accessible form for edge detection purpose. At first, four images of different traffic scenario are selected and image of the empty road is chosen as reference image. All the images are then resized into 400*400 pixel using the following formula for constant spatial resolution and greater computational efficiency.</a:t>
            </a:r>
          </a:p>
          <a:p>
            <a:r>
              <a:rPr lang="en-US" sz="2000" dirty="0">
                <a:solidFill>
                  <a:schemeClr val="bg1"/>
                </a:solidFill>
              </a:rPr>
              <a:t>                   Original height/original width*new width = new height </a:t>
            </a:r>
          </a:p>
          <a:p>
            <a:r>
              <a:rPr lang="en-US" sz="2000" dirty="0">
                <a:solidFill>
                  <a:schemeClr val="bg1"/>
                </a:solidFill>
              </a:rPr>
              <a:t>                   Original width/original height*new height = new width </a:t>
            </a:r>
          </a:p>
          <a:p>
            <a:endParaRPr lang="en-US" dirty="0">
              <a:solidFill>
                <a:srgbClr val="FF0000"/>
              </a:solidFill>
            </a:endParaRPr>
          </a:p>
          <a:p>
            <a:r>
              <a:rPr lang="en-US" sz="2800" dirty="0">
                <a:solidFill>
                  <a:srgbClr val="FF0000"/>
                </a:solidFill>
              </a:rPr>
              <a:t>VEHICLE DETECTION AND COUNTING:</a:t>
            </a:r>
          </a:p>
          <a:p>
            <a:r>
              <a:rPr lang="en-US" dirty="0">
                <a:solidFill>
                  <a:schemeClr val="accent2"/>
                </a:solidFill>
              </a:rPr>
              <a:t>                                    </a:t>
            </a:r>
            <a:r>
              <a:rPr lang="en-US" sz="2000" dirty="0">
                <a:solidFill>
                  <a:schemeClr val="bg1"/>
                </a:solidFill>
              </a:rPr>
              <a:t>Automatic detecting and counting vehicles in unsupervised video on highways is a very challenging problem in computer vision with important practical applications such as to monitor activities at traffic intersections for detecting congestions, and then predict the traffic /of which assists in regulating traffic. Manually reviewing the large amount of data they generate is often impractical.</a:t>
            </a:r>
          </a:p>
          <a:p>
            <a:endParaRPr lang="en-US" sz="2000" dirty="0">
              <a:solidFill>
                <a:schemeClr val="accent2"/>
              </a:solidFill>
            </a:endParaRPr>
          </a:p>
          <a:p>
            <a:r>
              <a:rPr lang="en-US" dirty="0">
                <a:solidFill>
                  <a:schemeClr val="accent2"/>
                </a:solidFill>
              </a:rPr>
              <a:t> </a:t>
            </a:r>
            <a:r>
              <a:rPr lang="en-US" sz="2800" dirty="0">
                <a:solidFill>
                  <a:srgbClr val="FF0000"/>
                </a:solidFill>
              </a:rPr>
              <a:t>PRE-PROCESSING OF CAPTURED IMAGE</a:t>
            </a:r>
            <a:r>
              <a:rPr lang="en-US" sz="2800" dirty="0">
                <a:solidFill>
                  <a:schemeClr val="accent2"/>
                </a:solidFill>
              </a:rPr>
              <a:t>:</a:t>
            </a:r>
          </a:p>
          <a:p>
            <a:r>
              <a:rPr lang="en-US" dirty="0">
                <a:solidFill>
                  <a:schemeClr val="accent2"/>
                </a:solidFill>
              </a:rPr>
              <a:t>                                    </a:t>
            </a:r>
            <a:r>
              <a:rPr lang="en-US" sz="2000" dirty="0">
                <a:solidFill>
                  <a:schemeClr val="bg1"/>
                </a:solidFill>
              </a:rPr>
              <a:t>Image  pre-processing is performed to convert the raw images into more accessible form for edge detection. As Gray scale images have superior signal to noise ratio compared to RGB image, it is advantageous to convert RGB images into Gray scale for further processing. The following equation is used to convert each pixel in the image to its equivalent Gray scale </a:t>
            </a:r>
            <a:endParaRPr lang="en-IN" sz="2000" dirty="0">
              <a:solidFill>
                <a:schemeClr val="bg1"/>
              </a:solidFill>
            </a:endParaRPr>
          </a:p>
        </p:txBody>
      </p:sp>
      <p:sp>
        <p:nvSpPr>
          <p:cNvPr id="6" name="Text 3"/>
          <p:cNvSpPr/>
          <p:nvPr/>
        </p:nvSpPr>
        <p:spPr>
          <a:xfrm>
            <a:off x="3223498" y="503277"/>
            <a:ext cx="5318760" cy="572095"/>
          </a:xfrm>
          <a:prstGeom prst="rect">
            <a:avLst/>
          </a:prstGeom>
          <a:noFill/>
          <a:ln/>
        </p:spPr>
        <p:txBody>
          <a:bodyPr wrap="none" rtlCol="0" anchor="t"/>
          <a:lstStyle/>
          <a:p>
            <a:pPr marL="0" indent="0">
              <a:lnSpc>
                <a:spcPts val="4504"/>
              </a:lnSpc>
              <a:buNone/>
            </a:pPr>
            <a:endParaRPr lang="en-US" sz="3603" dirty="0"/>
          </a:p>
        </p:txBody>
      </p:sp>
      <p:sp>
        <p:nvSpPr>
          <p:cNvPr id="10" name="Text 7"/>
          <p:cNvSpPr/>
          <p:nvPr/>
        </p:nvSpPr>
        <p:spPr>
          <a:xfrm>
            <a:off x="7261562" y="1527215"/>
            <a:ext cx="107037" cy="343138"/>
          </a:xfrm>
          <a:prstGeom prst="rect">
            <a:avLst/>
          </a:prstGeom>
          <a:noFill/>
          <a:ln/>
        </p:spPr>
        <p:txBody>
          <a:bodyPr wrap="none" rtlCol="0" anchor="t"/>
          <a:lstStyle/>
          <a:p>
            <a:pPr marL="0" indent="0" algn="ctr">
              <a:lnSpc>
                <a:spcPts val="2702"/>
              </a:lnSpc>
              <a:buNone/>
            </a:pPr>
            <a:endParaRPr lang="en-US" sz="2162" dirty="0"/>
          </a:p>
        </p:txBody>
      </p:sp>
      <p:sp>
        <p:nvSpPr>
          <p:cNvPr id="11" name="Text 8"/>
          <p:cNvSpPr/>
          <p:nvPr/>
        </p:nvSpPr>
        <p:spPr>
          <a:xfrm>
            <a:off x="3223498" y="1532930"/>
            <a:ext cx="3084909" cy="571976"/>
          </a:xfrm>
          <a:prstGeom prst="rect">
            <a:avLst/>
          </a:prstGeom>
          <a:noFill/>
          <a:ln/>
        </p:spPr>
        <p:txBody>
          <a:bodyPr wrap="square" rtlCol="0" anchor="t"/>
          <a:lstStyle/>
          <a:p>
            <a:pPr marL="0" indent="0" algn="r">
              <a:lnSpc>
                <a:spcPts val="2252"/>
              </a:lnSpc>
              <a:buNone/>
            </a:pPr>
            <a:endParaRPr lang="en-US" sz="1802" dirty="0"/>
          </a:p>
        </p:txBody>
      </p:sp>
      <p:sp>
        <p:nvSpPr>
          <p:cNvPr id="12" name="Text 9"/>
          <p:cNvSpPr/>
          <p:nvPr/>
        </p:nvSpPr>
        <p:spPr>
          <a:xfrm>
            <a:off x="3223498" y="2214682"/>
            <a:ext cx="3084909" cy="2049423"/>
          </a:xfrm>
          <a:prstGeom prst="rect">
            <a:avLst/>
          </a:prstGeom>
          <a:noFill/>
          <a:ln/>
        </p:spPr>
        <p:txBody>
          <a:bodyPr wrap="square" rtlCol="0" anchor="t"/>
          <a:lstStyle/>
          <a:p>
            <a:pPr marL="0" indent="0" algn="r">
              <a:lnSpc>
                <a:spcPts val="2306"/>
              </a:lnSpc>
              <a:buNone/>
            </a:pPr>
            <a:endParaRPr lang="en-US" sz="1441" dirty="0"/>
          </a:p>
        </p:txBody>
      </p:sp>
      <p:sp>
        <p:nvSpPr>
          <p:cNvPr id="15" name="Text 12"/>
          <p:cNvSpPr/>
          <p:nvPr/>
        </p:nvSpPr>
        <p:spPr>
          <a:xfrm>
            <a:off x="7229415" y="2442329"/>
            <a:ext cx="171331" cy="343138"/>
          </a:xfrm>
          <a:prstGeom prst="rect">
            <a:avLst/>
          </a:prstGeom>
          <a:noFill/>
          <a:ln/>
        </p:spPr>
        <p:txBody>
          <a:bodyPr wrap="none" rtlCol="0" anchor="t"/>
          <a:lstStyle/>
          <a:p>
            <a:pPr marL="0" indent="0" algn="ctr">
              <a:lnSpc>
                <a:spcPts val="2702"/>
              </a:lnSpc>
              <a:buNone/>
            </a:pPr>
            <a:endParaRPr lang="en-US" sz="2162" dirty="0"/>
          </a:p>
        </p:txBody>
      </p:sp>
      <p:sp>
        <p:nvSpPr>
          <p:cNvPr id="16" name="Text 13"/>
          <p:cNvSpPr/>
          <p:nvPr/>
        </p:nvSpPr>
        <p:spPr>
          <a:xfrm>
            <a:off x="8321754" y="2448044"/>
            <a:ext cx="3085028" cy="571976"/>
          </a:xfrm>
          <a:prstGeom prst="rect">
            <a:avLst/>
          </a:prstGeom>
          <a:noFill/>
          <a:ln/>
        </p:spPr>
        <p:txBody>
          <a:bodyPr wrap="square" rtlCol="0" anchor="t"/>
          <a:lstStyle/>
          <a:p>
            <a:pPr marL="0" indent="0" algn="l">
              <a:lnSpc>
                <a:spcPts val="2252"/>
              </a:lnSpc>
              <a:buNone/>
            </a:pPr>
            <a:endParaRPr lang="en-US" sz="1802" dirty="0"/>
          </a:p>
        </p:txBody>
      </p:sp>
      <p:sp>
        <p:nvSpPr>
          <p:cNvPr id="17" name="Text 14"/>
          <p:cNvSpPr/>
          <p:nvPr/>
        </p:nvSpPr>
        <p:spPr>
          <a:xfrm>
            <a:off x="8321754" y="3129796"/>
            <a:ext cx="3085028" cy="2049423"/>
          </a:xfrm>
          <a:prstGeom prst="rect">
            <a:avLst/>
          </a:prstGeom>
          <a:noFill/>
          <a:ln/>
        </p:spPr>
        <p:txBody>
          <a:bodyPr wrap="square" rtlCol="0" anchor="t"/>
          <a:lstStyle/>
          <a:p>
            <a:pPr marL="0" indent="0" algn="l">
              <a:lnSpc>
                <a:spcPts val="2306"/>
              </a:lnSpc>
              <a:buNone/>
            </a:pPr>
            <a:endParaRPr lang="en-US" sz="1441" dirty="0"/>
          </a:p>
        </p:txBody>
      </p:sp>
      <p:sp>
        <p:nvSpPr>
          <p:cNvPr id="20" name="Text 17"/>
          <p:cNvSpPr/>
          <p:nvPr/>
        </p:nvSpPr>
        <p:spPr>
          <a:xfrm>
            <a:off x="7227034" y="4807387"/>
            <a:ext cx="175974" cy="343138"/>
          </a:xfrm>
          <a:prstGeom prst="rect">
            <a:avLst/>
          </a:prstGeom>
          <a:noFill/>
          <a:ln/>
        </p:spPr>
        <p:txBody>
          <a:bodyPr wrap="none" rtlCol="0" anchor="t"/>
          <a:lstStyle/>
          <a:p>
            <a:pPr marL="0" indent="0" algn="ctr">
              <a:lnSpc>
                <a:spcPts val="2702"/>
              </a:lnSpc>
              <a:buNone/>
            </a:pPr>
            <a:endParaRPr lang="en-US" sz="2162" dirty="0"/>
          </a:p>
        </p:txBody>
      </p:sp>
      <p:sp>
        <p:nvSpPr>
          <p:cNvPr id="21" name="Text 18"/>
          <p:cNvSpPr/>
          <p:nvPr/>
        </p:nvSpPr>
        <p:spPr>
          <a:xfrm>
            <a:off x="3223498" y="4813102"/>
            <a:ext cx="3084909" cy="571976"/>
          </a:xfrm>
          <a:prstGeom prst="rect">
            <a:avLst/>
          </a:prstGeom>
          <a:noFill/>
          <a:ln/>
        </p:spPr>
        <p:txBody>
          <a:bodyPr wrap="square" rtlCol="0" anchor="t"/>
          <a:lstStyle/>
          <a:p>
            <a:pPr marL="0" indent="0" algn="r">
              <a:lnSpc>
                <a:spcPts val="2252"/>
              </a:lnSpc>
              <a:buNone/>
            </a:pPr>
            <a:endParaRPr lang="en-US" sz="1802" dirty="0"/>
          </a:p>
        </p:txBody>
      </p:sp>
      <p:sp>
        <p:nvSpPr>
          <p:cNvPr id="22" name="Text 19"/>
          <p:cNvSpPr/>
          <p:nvPr/>
        </p:nvSpPr>
        <p:spPr>
          <a:xfrm>
            <a:off x="3223498" y="5494853"/>
            <a:ext cx="3084909" cy="2049423"/>
          </a:xfrm>
          <a:prstGeom prst="rect">
            <a:avLst/>
          </a:prstGeom>
          <a:noFill/>
          <a:ln/>
        </p:spPr>
        <p:txBody>
          <a:bodyPr wrap="square" rtlCol="0" anchor="t"/>
          <a:lstStyle/>
          <a:p>
            <a:pPr marL="0" indent="0" algn="r">
              <a:lnSpc>
                <a:spcPts val="2306"/>
              </a:lnSpc>
              <a:buNone/>
            </a:pPr>
            <a:endParaRPr lang="en-US" sz="1441" dirty="0"/>
          </a:p>
        </p:txBody>
      </p:sp>
      <p:sp>
        <p:nvSpPr>
          <p:cNvPr id="7" name="TextBox 6">
            <a:extLst>
              <a:ext uri="{FF2B5EF4-FFF2-40B4-BE49-F238E27FC236}">
                <a16:creationId xmlns:a16="http://schemas.microsoft.com/office/drawing/2014/main" id="{F23218B3-92C7-2306-9852-2E3FB7BA4B0C}"/>
              </a:ext>
            </a:extLst>
          </p:cNvPr>
          <p:cNvSpPr txBox="1"/>
          <p:nvPr/>
        </p:nvSpPr>
        <p:spPr>
          <a:xfrm>
            <a:off x="13231906" y="7433534"/>
            <a:ext cx="527125" cy="369332"/>
          </a:xfrm>
          <a:prstGeom prst="rect">
            <a:avLst/>
          </a:prstGeom>
          <a:noFill/>
        </p:spPr>
        <p:txBody>
          <a:bodyPr wrap="square" rtlCol="0">
            <a:spAutoFit/>
          </a:bodyPr>
          <a:lstStyle/>
          <a:p>
            <a:r>
              <a:rPr lang="en-IN" dirty="0">
                <a:solidFill>
                  <a:schemeClr val="bg1"/>
                </a:solidFill>
              </a:rPr>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30553"/>
          </a:xfrm>
          <a:prstGeom prst="rect">
            <a:avLst/>
          </a:prstGeom>
          <a:solidFill>
            <a:srgbClr val="0C0A33"/>
          </a:solidFill>
          <a:ln/>
        </p:spPr>
      </p:sp>
      <p:pic>
        <p:nvPicPr>
          <p:cNvPr id="4" name="Image 0" descr="preencoded.png"/>
          <p:cNvPicPr>
            <a:picLocks noChangeAspect="1"/>
          </p:cNvPicPr>
          <p:nvPr/>
        </p:nvPicPr>
        <p:blipFill>
          <a:blip r:embed="rId3"/>
          <a:stretch>
            <a:fillRect/>
          </a:stretch>
        </p:blipFill>
        <p:spPr>
          <a:xfrm>
            <a:off x="0" y="0"/>
            <a:ext cx="14630400" cy="8230553"/>
          </a:xfrm>
          <a:prstGeom prst="rect">
            <a:avLst/>
          </a:prstGeom>
        </p:spPr>
      </p:pic>
      <p:sp>
        <p:nvSpPr>
          <p:cNvPr id="5" name="Shape 2"/>
          <p:cNvSpPr/>
          <p:nvPr/>
        </p:nvSpPr>
        <p:spPr>
          <a:xfrm>
            <a:off x="91440" y="272957"/>
            <a:ext cx="14630400" cy="8230553"/>
          </a:xfrm>
          <a:prstGeom prst="rect">
            <a:avLst/>
          </a:prstGeom>
          <a:solidFill>
            <a:srgbClr val="0C0A33">
              <a:alpha val="80000"/>
            </a:srgbClr>
          </a:solidFill>
          <a:ln/>
        </p:spPr>
        <p:txBody>
          <a:bodyPr/>
          <a:lstStyle/>
          <a:p>
            <a:pPr algn="just"/>
            <a:r>
              <a:rPr lang="en-US" sz="2800" b="0" i="0" dirty="0">
                <a:solidFill>
                  <a:srgbClr val="FF0000"/>
                </a:solidFill>
                <a:effectLst/>
                <a:latin typeface="Times New Roman" panose="02020603050405020304" pitchFamily="18" charset="0"/>
                <a:cs typeface="Times New Roman" panose="02020603050405020304" pitchFamily="18" charset="0"/>
              </a:rPr>
              <a:t>Concept of Edge Detection:</a:t>
            </a:r>
          </a:p>
          <a:p>
            <a:pPr algn="just"/>
            <a:r>
              <a:rPr lang="en-US" sz="2000" b="0" i="0" dirty="0">
                <a:solidFill>
                  <a:schemeClr val="bg1"/>
                </a:solidFill>
                <a:effectLst/>
                <a:latin typeface="inter-regular"/>
              </a:rPr>
              <a:t>The concept of edge detection is used to detect the location and presence of edges by making changes in the intensity of an image. Different operations are used in image processing to detect edges. It can detect the variation of grey levels but it quickly gives response when a noise is detected. In image processing, edge detection is a very important task. Edge detection is the main tool in pattern recognition, image segmentation and scene analysis. It is a type of filter which is applied to extract the edge points in an image. Sudden changes in an image occurs when the edge of an image contour across the brightness of the image. </a:t>
            </a:r>
          </a:p>
          <a:p>
            <a:pPr algn="just"/>
            <a:r>
              <a:rPr lang="en-US" sz="2000" b="0" i="0" dirty="0">
                <a:solidFill>
                  <a:schemeClr val="bg1"/>
                </a:solidFill>
                <a:effectLst/>
                <a:latin typeface="inter-regular"/>
              </a:rPr>
              <a:t> </a:t>
            </a:r>
            <a:r>
              <a:rPr lang="en-US" sz="2800" dirty="0">
                <a:solidFill>
                  <a:srgbClr val="FF0000"/>
                </a:solidFill>
                <a:latin typeface="inter-regular"/>
              </a:rPr>
              <a:t>C</a:t>
            </a:r>
            <a:r>
              <a:rPr lang="en-US" sz="2800" b="0" i="0" dirty="0">
                <a:solidFill>
                  <a:srgbClr val="FF0000"/>
                </a:solidFill>
                <a:effectLst/>
                <a:latin typeface="inter-regular"/>
              </a:rPr>
              <a:t>anny edge detection algorithm:</a:t>
            </a:r>
          </a:p>
          <a:p>
            <a:pPr algn="just"/>
            <a:r>
              <a:rPr lang="en-US" sz="1600" dirty="0">
                <a:solidFill>
                  <a:schemeClr val="accent2"/>
                </a:solidFill>
              </a:rPr>
              <a:t>                                                </a:t>
            </a:r>
            <a:r>
              <a:rPr lang="en-US" sz="2000" dirty="0">
                <a:solidFill>
                  <a:schemeClr val="bg1"/>
                </a:solidFill>
              </a:rPr>
              <a:t>Canny Edge Detector is found to be most suitable for this application. Images are smoothed by applying Gaussian filter</a:t>
            </a:r>
          </a:p>
          <a:p>
            <a:pPr algn="just"/>
            <a:r>
              <a:rPr lang="en-US" sz="2000" dirty="0">
                <a:solidFill>
                  <a:schemeClr val="bg1"/>
                </a:solidFill>
              </a:rPr>
              <a:t> to reduce unwanted texture and details.</a:t>
            </a:r>
          </a:p>
          <a:p>
            <a:pPr algn="just"/>
            <a:r>
              <a:rPr lang="en-US" sz="2000" dirty="0">
                <a:solidFill>
                  <a:schemeClr val="bg1"/>
                </a:solidFill>
              </a:rPr>
              <a:t> The Canny Edge Detection algorithm can be broken down into the five following steps: </a:t>
            </a:r>
          </a:p>
          <a:p>
            <a:pPr marL="285750" indent="-285750" algn="just">
              <a:buFont typeface="Wingdings" panose="05000000000000000000" pitchFamily="2" charset="2"/>
              <a:buChar char="§"/>
            </a:pPr>
            <a:r>
              <a:rPr lang="en-US" sz="2000" dirty="0">
                <a:solidFill>
                  <a:schemeClr val="bg1"/>
                </a:solidFill>
              </a:rPr>
              <a:t> Apply Gaussian filter to smoothen the image in order to remove the noise </a:t>
            </a:r>
          </a:p>
          <a:p>
            <a:pPr marL="285750" indent="-285750" algn="just">
              <a:buFont typeface="Wingdings" panose="05000000000000000000" pitchFamily="2" charset="2"/>
              <a:buChar char="§"/>
            </a:pPr>
            <a:r>
              <a:rPr lang="en-US" sz="2000" dirty="0">
                <a:solidFill>
                  <a:schemeClr val="bg1"/>
                </a:solidFill>
              </a:rPr>
              <a:t> Find the intensity gradients of the image </a:t>
            </a:r>
          </a:p>
          <a:p>
            <a:pPr marL="285750" indent="-285750" algn="just">
              <a:buFont typeface="Wingdings" panose="05000000000000000000" pitchFamily="2" charset="2"/>
              <a:buChar char="§"/>
            </a:pPr>
            <a:r>
              <a:rPr lang="en-US" sz="2000" dirty="0">
                <a:solidFill>
                  <a:schemeClr val="bg1"/>
                </a:solidFill>
              </a:rPr>
              <a:t> Apply non-maximum suppression to get rid of spurious response to edge detection </a:t>
            </a:r>
          </a:p>
          <a:p>
            <a:pPr marL="285750" indent="-285750" algn="just">
              <a:buFont typeface="Wingdings" panose="05000000000000000000" pitchFamily="2" charset="2"/>
              <a:buChar char="§"/>
            </a:pPr>
            <a:r>
              <a:rPr lang="en-US" sz="2000" dirty="0">
                <a:solidFill>
                  <a:schemeClr val="bg1"/>
                </a:solidFill>
              </a:rPr>
              <a:t> Apply double threshold to determine potential edges </a:t>
            </a:r>
          </a:p>
          <a:p>
            <a:pPr marL="285750" indent="-285750" algn="just">
              <a:buFont typeface="Wingdings" panose="05000000000000000000" pitchFamily="2" charset="2"/>
              <a:buChar char="§"/>
            </a:pPr>
            <a:r>
              <a:rPr lang="en-US" sz="2000" dirty="0">
                <a:solidFill>
                  <a:schemeClr val="bg1"/>
                </a:solidFill>
              </a:rPr>
              <a:t> Track edge by hysteresis: Finalize the detection of edges by suppressing all the other edges that  are weak and not connected to strong edges</a:t>
            </a:r>
            <a:endParaRPr lang="en-US" sz="2000" b="0" i="0" dirty="0">
              <a:solidFill>
                <a:schemeClr val="bg1"/>
              </a:solidFill>
              <a:effectLst/>
              <a:latin typeface="inter-regular"/>
            </a:endParaRPr>
          </a:p>
        </p:txBody>
      </p:sp>
      <p:sp>
        <p:nvSpPr>
          <p:cNvPr id="6" name="Text 3"/>
          <p:cNvSpPr/>
          <p:nvPr/>
        </p:nvSpPr>
        <p:spPr>
          <a:xfrm>
            <a:off x="3223498" y="503277"/>
            <a:ext cx="5318760" cy="572095"/>
          </a:xfrm>
          <a:prstGeom prst="rect">
            <a:avLst/>
          </a:prstGeom>
          <a:noFill/>
          <a:ln/>
        </p:spPr>
        <p:txBody>
          <a:bodyPr wrap="none" rtlCol="0" anchor="t"/>
          <a:lstStyle/>
          <a:p>
            <a:pPr marL="0" indent="0">
              <a:lnSpc>
                <a:spcPts val="4504"/>
              </a:lnSpc>
              <a:buNone/>
            </a:pPr>
            <a:endParaRPr lang="en-US" sz="3603" dirty="0"/>
          </a:p>
        </p:txBody>
      </p:sp>
      <p:sp>
        <p:nvSpPr>
          <p:cNvPr id="10" name="Text 7"/>
          <p:cNvSpPr/>
          <p:nvPr/>
        </p:nvSpPr>
        <p:spPr>
          <a:xfrm>
            <a:off x="7261562" y="1527215"/>
            <a:ext cx="107037" cy="343138"/>
          </a:xfrm>
          <a:prstGeom prst="rect">
            <a:avLst/>
          </a:prstGeom>
          <a:noFill/>
          <a:ln/>
        </p:spPr>
        <p:txBody>
          <a:bodyPr wrap="none" rtlCol="0" anchor="t"/>
          <a:lstStyle/>
          <a:p>
            <a:pPr marL="0" indent="0" algn="ctr">
              <a:lnSpc>
                <a:spcPts val="2702"/>
              </a:lnSpc>
              <a:buNone/>
            </a:pPr>
            <a:endParaRPr lang="en-US" sz="2162" dirty="0"/>
          </a:p>
        </p:txBody>
      </p:sp>
      <p:sp>
        <p:nvSpPr>
          <p:cNvPr id="11" name="Text 8"/>
          <p:cNvSpPr/>
          <p:nvPr/>
        </p:nvSpPr>
        <p:spPr>
          <a:xfrm>
            <a:off x="3223498" y="1532930"/>
            <a:ext cx="3084909" cy="571976"/>
          </a:xfrm>
          <a:prstGeom prst="rect">
            <a:avLst/>
          </a:prstGeom>
          <a:noFill/>
          <a:ln/>
        </p:spPr>
        <p:txBody>
          <a:bodyPr wrap="square" rtlCol="0" anchor="t"/>
          <a:lstStyle/>
          <a:p>
            <a:pPr marL="0" indent="0" algn="r">
              <a:lnSpc>
                <a:spcPts val="2252"/>
              </a:lnSpc>
              <a:buNone/>
            </a:pPr>
            <a:endParaRPr lang="en-US" sz="1802" dirty="0"/>
          </a:p>
        </p:txBody>
      </p:sp>
      <p:sp>
        <p:nvSpPr>
          <p:cNvPr id="12" name="Text 9"/>
          <p:cNvSpPr/>
          <p:nvPr/>
        </p:nvSpPr>
        <p:spPr>
          <a:xfrm>
            <a:off x="3223498" y="2214682"/>
            <a:ext cx="3084909" cy="2049423"/>
          </a:xfrm>
          <a:prstGeom prst="rect">
            <a:avLst/>
          </a:prstGeom>
          <a:noFill/>
          <a:ln/>
        </p:spPr>
        <p:txBody>
          <a:bodyPr wrap="square" rtlCol="0" anchor="t"/>
          <a:lstStyle/>
          <a:p>
            <a:pPr marL="0" indent="0" algn="r">
              <a:lnSpc>
                <a:spcPts val="2306"/>
              </a:lnSpc>
              <a:buNone/>
            </a:pPr>
            <a:endParaRPr lang="en-US" sz="1441" dirty="0"/>
          </a:p>
        </p:txBody>
      </p:sp>
      <p:sp>
        <p:nvSpPr>
          <p:cNvPr id="15" name="Text 12"/>
          <p:cNvSpPr/>
          <p:nvPr/>
        </p:nvSpPr>
        <p:spPr>
          <a:xfrm>
            <a:off x="7229415" y="2442329"/>
            <a:ext cx="171331" cy="343138"/>
          </a:xfrm>
          <a:prstGeom prst="rect">
            <a:avLst/>
          </a:prstGeom>
          <a:noFill/>
          <a:ln/>
        </p:spPr>
        <p:txBody>
          <a:bodyPr wrap="none" rtlCol="0" anchor="t"/>
          <a:lstStyle/>
          <a:p>
            <a:pPr marL="0" indent="0" algn="ctr">
              <a:lnSpc>
                <a:spcPts val="2702"/>
              </a:lnSpc>
              <a:buNone/>
            </a:pPr>
            <a:endParaRPr lang="en-US" sz="2162" dirty="0"/>
          </a:p>
        </p:txBody>
      </p:sp>
      <p:sp>
        <p:nvSpPr>
          <p:cNvPr id="16" name="Text 13"/>
          <p:cNvSpPr/>
          <p:nvPr/>
        </p:nvSpPr>
        <p:spPr>
          <a:xfrm>
            <a:off x="8321754" y="2448044"/>
            <a:ext cx="3085028" cy="571976"/>
          </a:xfrm>
          <a:prstGeom prst="rect">
            <a:avLst/>
          </a:prstGeom>
          <a:noFill/>
          <a:ln/>
        </p:spPr>
        <p:txBody>
          <a:bodyPr wrap="square" rtlCol="0" anchor="t"/>
          <a:lstStyle/>
          <a:p>
            <a:pPr marL="0" indent="0" algn="l">
              <a:lnSpc>
                <a:spcPts val="2252"/>
              </a:lnSpc>
              <a:buNone/>
            </a:pPr>
            <a:endParaRPr lang="en-US" sz="1802" dirty="0"/>
          </a:p>
        </p:txBody>
      </p:sp>
      <p:sp>
        <p:nvSpPr>
          <p:cNvPr id="17" name="Text 14"/>
          <p:cNvSpPr/>
          <p:nvPr/>
        </p:nvSpPr>
        <p:spPr>
          <a:xfrm>
            <a:off x="8321754" y="3129796"/>
            <a:ext cx="3085028" cy="2049423"/>
          </a:xfrm>
          <a:prstGeom prst="rect">
            <a:avLst/>
          </a:prstGeom>
          <a:noFill/>
          <a:ln/>
        </p:spPr>
        <p:txBody>
          <a:bodyPr wrap="square" rtlCol="0" anchor="t"/>
          <a:lstStyle/>
          <a:p>
            <a:pPr marL="0" indent="0" algn="l">
              <a:lnSpc>
                <a:spcPts val="2306"/>
              </a:lnSpc>
              <a:buNone/>
            </a:pPr>
            <a:endParaRPr lang="en-US" sz="1441" dirty="0"/>
          </a:p>
        </p:txBody>
      </p:sp>
      <p:sp>
        <p:nvSpPr>
          <p:cNvPr id="20" name="Text 17"/>
          <p:cNvSpPr/>
          <p:nvPr/>
        </p:nvSpPr>
        <p:spPr>
          <a:xfrm>
            <a:off x="7227034" y="4807387"/>
            <a:ext cx="175974" cy="343138"/>
          </a:xfrm>
          <a:prstGeom prst="rect">
            <a:avLst/>
          </a:prstGeom>
          <a:noFill/>
          <a:ln/>
        </p:spPr>
        <p:txBody>
          <a:bodyPr wrap="none" rtlCol="0" anchor="t"/>
          <a:lstStyle/>
          <a:p>
            <a:pPr marL="0" indent="0" algn="ctr">
              <a:lnSpc>
                <a:spcPts val="2702"/>
              </a:lnSpc>
              <a:buNone/>
            </a:pPr>
            <a:endParaRPr lang="en-US" sz="2162" dirty="0"/>
          </a:p>
        </p:txBody>
      </p:sp>
      <p:sp>
        <p:nvSpPr>
          <p:cNvPr id="21" name="Text 18"/>
          <p:cNvSpPr/>
          <p:nvPr/>
        </p:nvSpPr>
        <p:spPr>
          <a:xfrm>
            <a:off x="3223498" y="4813102"/>
            <a:ext cx="3084909" cy="571976"/>
          </a:xfrm>
          <a:prstGeom prst="rect">
            <a:avLst/>
          </a:prstGeom>
          <a:noFill/>
          <a:ln/>
        </p:spPr>
        <p:txBody>
          <a:bodyPr wrap="square" rtlCol="0" anchor="t"/>
          <a:lstStyle/>
          <a:p>
            <a:pPr marL="0" indent="0" algn="r">
              <a:lnSpc>
                <a:spcPts val="2252"/>
              </a:lnSpc>
              <a:buNone/>
            </a:pPr>
            <a:endParaRPr lang="en-US" sz="1802" dirty="0"/>
          </a:p>
        </p:txBody>
      </p:sp>
      <p:sp>
        <p:nvSpPr>
          <p:cNvPr id="22" name="Text 19"/>
          <p:cNvSpPr/>
          <p:nvPr/>
        </p:nvSpPr>
        <p:spPr>
          <a:xfrm>
            <a:off x="3223498" y="5494853"/>
            <a:ext cx="3084909" cy="2049423"/>
          </a:xfrm>
          <a:prstGeom prst="rect">
            <a:avLst/>
          </a:prstGeom>
          <a:noFill/>
          <a:ln/>
        </p:spPr>
        <p:txBody>
          <a:bodyPr wrap="square" rtlCol="0" anchor="t"/>
          <a:lstStyle/>
          <a:p>
            <a:pPr marL="0" indent="0" algn="r">
              <a:lnSpc>
                <a:spcPts val="2306"/>
              </a:lnSpc>
              <a:buNone/>
            </a:pPr>
            <a:endParaRPr lang="en-US" sz="1441" dirty="0"/>
          </a:p>
        </p:txBody>
      </p:sp>
      <p:pic>
        <p:nvPicPr>
          <p:cNvPr id="7" name="Picture 6">
            <a:extLst>
              <a:ext uri="{FF2B5EF4-FFF2-40B4-BE49-F238E27FC236}">
                <a16:creationId xmlns:a16="http://schemas.microsoft.com/office/drawing/2014/main" id="{8E3240C3-2EE2-5626-DD4E-E411B02E9955}"/>
              </a:ext>
            </a:extLst>
          </p:cNvPr>
          <p:cNvPicPr>
            <a:picLocks noChangeAspect="1"/>
          </p:cNvPicPr>
          <p:nvPr/>
        </p:nvPicPr>
        <p:blipFill>
          <a:blip r:embed="rId4"/>
          <a:stretch>
            <a:fillRect/>
          </a:stretch>
        </p:blipFill>
        <p:spPr>
          <a:xfrm>
            <a:off x="3363457" y="5493900"/>
            <a:ext cx="6500811" cy="2361406"/>
          </a:xfrm>
          <a:prstGeom prst="rect">
            <a:avLst/>
          </a:prstGeom>
        </p:spPr>
      </p:pic>
      <p:sp>
        <p:nvSpPr>
          <p:cNvPr id="8" name="TextBox 7">
            <a:extLst>
              <a:ext uri="{FF2B5EF4-FFF2-40B4-BE49-F238E27FC236}">
                <a16:creationId xmlns:a16="http://schemas.microsoft.com/office/drawing/2014/main" id="{CC8EF73C-A8C9-6A3C-5C4D-3CA9DBCF15D8}"/>
              </a:ext>
            </a:extLst>
          </p:cNvPr>
          <p:cNvSpPr txBox="1"/>
          <p:nvPr/>
        </p:nvSpPr>
        <p:spPr>
          <a:xfrm>
            <a:off x="591671" y="7544276"/>
            <a:ext cx="484094" cy="369332"/>
          </a:xfrm>
          <a:prstGeom prst="rect">
            <a:avLst/>
          </a:prstGeom>
          <a:noFill/>
        </p:spPr>
        <p:txBody>
          <a:bodyPr wrap="square" rtlCol="0">
            <a:spAutoFit/>
          </a:bodyPr>
          <a:lstStyle/>
          <a:p>
            <a:r>
              <a:rPr lang="en-IN" dirty="0">
                <a:solidFill>
                  <a:schemeClr val="bg1"/>
                </a:solidFill>
              </a:rPr>
              <a:t>11</a:t>
            </a:r>
          </a:p>
        </p:txBody>
      </p:sp>
    </p:spTree>
    <p:extLst>
      <p:ext uri="{BB962C8B-B14F-4D97-AF65-F5344CB8AC3E}">
        <p14:creationId xmlns:p14="http://schemas.microsoft.com/office/powerpoint/2010/main" val="16415176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txBody>
          <a:bodyPr/>
          <a:lstStyle/>
          <a:p>
            <a:endParaRPr lang="en-IN" dirty="0"/>
          </a:p>
        </p:txBody>
      </p:sp>
      <p:sp>
        <p:nvSpPr>
          <p:cNvPr id="5" name="Text 2"/>
          <p:cNvSpPr/>
          <p:nvPr/>
        </p:nvSpPr>
        <p:spPr>
          <a:xfrm>
            <a:off x="799148" y="757476"/>
            <a:ext cx="5327928" cy="665917"/>
          </a:xfrm>
          <a:prstGeom prst="rect">
            <a:avLst/>
          </a:prstGeom>
          <a:noFill/>
          <a:ln/>
        </p:spPr>
        <p:txBody>
          <a:bodyPr wrap="none" rtlCol="0" anchor="t"/>
          <a:lstStyle/>
          <a:p>
            <a:pPr marL="0" indent="0">
              <a:lnSpc>
                <a:spcPts val="5244"/>
              </a:lnSpc>
              <a:buNone/>
            </a:pPr>
            <a:endParaRPr lang="en-US" sz="4195" dirty="0"/>
          </a:p>
        </p:txBody>
      </p:sp>
      <p:sp>
        <p:nvSpPr>
          <p:cNvPr id="7" name="Text 4"/>
          <p:cNvSpPr/>
          <p:nvPr/>
        </p:nvSpPr>
        <p:spPr>
          <a:xfrm>
            <a:off x="1012150" y="1955959"/>
            <a:ext cx="4154805" cy="665798"/>
          </a:xfrm>
          <a:prstGeom prst="rect">
            <a:avLst/>
          </a:prstGeom>
          <a:noFill/>
          <a:ln/>
        </p:spPr>
        <p:txBody>
          <a:bodyPr wrap="square" rtlCol="0" anchor="t"/>
          <a:lstStyle/>
          <a:p>
            <a:pPr marL="0" indent="0">
              <a:lnSpc>
                <a:spcPts val="2622"/>
              </a:lnSpc>
              <a:buNone/>
            </a:pPr>
            <a:endParaRPr lang="en-US" sz="2098" dirty="0"/>
          </a:p>
        </p:txBody>
      </p:sp>
      <p:sp>
        <p:nvSpPr>
          <p:cNvPr id="8" name="Text 5"/>
          <p:cNvSpPr/>
          <p:nvPr/>
        </p:nvSpPr>
        <p:spPr>
          <a:xfrm>
            <a:off x="1012150" y="2749510"/>
            <a:ext cx="4154805" cy="2386965"/>
          </a:xfrm>
          <a:prstGeom prst="rect">
            <a:avLst/>
          </a:prstGeom>
          <a:noFill/>
          <a:ln/>
        </p:spPr>
        <p:txBody>
          <a:bodyPr wrap="square" rtlCol="0" anchor="t"/>
          <a:lstStyle/>
          <a:p>
            <a:pPr marL="0" indent="0">
              <a:lnSpc>
                <a:spcPts val="2685"/>
              </a:lnSpc>
              <a:buNone/>
            </a:pPr>
            <a:endParaRPr lang="en-US" sz="1678" dirty="0"/>
          </a:p>
        </p:txBody>
      </p:sp>
      <p:sp>
        <p:nvSpPr>
          <p:cNvPr id="10" name="Text 7"/>
          <p:cNvSpPr/>
          <p:nvPr/>
        </p:nvSpPr>
        <p:spPr>
          <a:xfrm>
            <a:off x="5805964" y="1955959"/>
            <a:ext cx="3036094" cy="332899"/>
          </a:xfrm>
          <a:prstGeom prst="rect">
            <a:avLst/>
          </a:prstGeom>
          <a:noFill/>
          <a:ln/>
        </p:spPr>
        <p:txBody>
          <a:bodyPr wrap="none" rtlCol="0" anchor="t"/>
          <a:lstStyle/>
          <a:p>
            <a:pPr marL="0" indent="0">
              <a:lnSpc>
                <a:spcPts val="2622"/>
              </a:lnSpc>
              <a:buNone/>
            </a:pPr>
            <a:endParaRPr lang="en-US" sz="2098" dirty="0"/>
          </a:p>
        </p:txBody>
      </p:sp>
      <p:sp>
        <p:nvSpPr>
          <p:cNvPr id="11" name="Text 8"/>
          <p:cNvSpPr/>
          <p:nvPr/>
        </p:nvSpPr>
        <p:spPr>
          <a:xfrm>
            <a:off x="5805964" y="2416612"/>
            <a:ext cx="4154805" cy="2386965"/>
          </a:xfrm>
          <a:prstGeom prst="rect">
            <a:avLst/>
          </a:prstGeom>
          <a:noFill/>
          <a:ln/>
        </p:spPr>
        <p:txBody>
          <a:bodyPr wrap="square" rtlCol="0" anchor="t"/>
          <a:lstStyle/>
          <a:p>
            <a:pPr marL="0" indent="0">
              <a:lnSpc>
                <a:spcPts val="2685"/>
              </a:lnSpc>
              <a:buNone/>
            </a:pPr>
            <a:endParaRPr lang="en-US" sz="1678" dirty="0"/>
          </a:p>
        </p:txBody>
      </p:sp>
      <p:sp>
        <p:nvSpPr>
          <p:cNvPr id="12" name="Shape 9"/>
          <p:cNvSpPr/>
          <p:nvPr/>
        </p:nvSpPr>
        <p:spPr>
          <a:xfrm>
            <a:off x="247699" y="311971"/>
            <a:ext cx="10757373" cy="7605657"/>
          </a:xfrm>
          <a:prstGeom prst="roundRect">
            <a:avLst>
              <a:gd name="adj" fmla="val 3348"/>
            </a:avLst>
          </a:prstGeom>
          <a:solidFill>
            <a:srgbClr val="1E1B4A"/>
          </a:solidFill>
          <a:ln/>
        </p:spPr>
      </p:sp>
      <p:sp>
        <p:nvSpPr>
          <p:cNvPr id="13" name="Text 10"/>
          <p:cNvSpPr/>
          <p:nvPr/>
        </p:nvSpPr>
        <p:spPr>
          <a:xfrm>
            <a:off x="276917" y="1137528"/>
            <a:ext cx="10537001" cy="5384475"/>
          </a:xfrm>
          <a:prstGeom prst="rect">
            <a:avLst/>
          </a:prstGeom>
          <a:noFill/>
          <a:ln/>
        </p:spPr>
        <p:txBody>
          <a:bodyPr wrap="none" rtlCol="0" anchor="t"/>
          <a:lstStyle/>
          <a:p>
            <a:r>
              <a:rPr lang="en-US" sz="2400" dirty="0">
                <a:solidFill>
                  <a:schemeClr val="accent2"/>
                </a:solidFill>
                <a:latin typeface="Times New Roman" panose="02020603050405020304" pitchFamily="18" charset="0"/>
                <a:cs typeface="Times New Roman" panose="02020603050405020304" pitchFamily="18" charset="0"/>
              </a:rPr>
              <a:t>WHITE POINT COUNTS:</a:t>
            </a:r>
          </a:p>
          <a:p>
            <a:r>
              <a:rPr lang="en-US" sz="1800" dirty="0">
                <a:solidFill>
                  <a:schemeClr val="accent2"/>
                </a:solidFill>
                <a:latin typeface="Times New Roman" panose="02020603050405020304" pitchFamily="18" charset="0"/>
                <a:cs typeface="Times New Roman" panose="02020603050405020304" pitchFamily="18" charset="0"/>
              </a:rPr>
              <a:t>                                   </a:t>
            </a:r>
            <a:r>
              <a:rPr lang="en-US" sz="2000" dirty="0">
                <a:solidFill>
                  <a:schemeClr val="bg1"/>
                </a:solidFill>
                <a:latin typeface="Times New Roman" panose="02020603050405020304" pitchFamily="18" charset="0"/>
                <a:cs typeface="Times New Roman" panose="02020603050405020304" pitchFamily="18" charset="0"/>
              </a:rPr>
              <a:t>A white point is a set of values or that serve to define the color "white" in</a:t>
            </a:r>
          </a:p>
          <a:p>
            <a:r>
              <a:rPr lang="en-US" sz="2000" dirty="0">
                <a:solidFill>
                  <a:schemeClr val="bg1"/>
                </a:solidFill>
                <a:latin typeface="Times New Roman" panose="02020603050405020304" pitchFamily="18" charset="0"/>
                <a:cs typeface="Times New Roman" panose="02020603050405020304" pitchFamily="18" charset="0"/>
              </a:rPr>
              <a:t> image capture encoding, or reproduction. It is used to calculate the traffic density by comparing </a:t>
            </a:r>
          </a:p>
          <a:p>
            <a:r>
              <a:rPr lang="en-US" sz="2000" dirty="0">
                <a:solidFill>
                  <a:schemeClr val="bg1"/>
                </a:solidFill>
                <a:latin typeface="Times New Roman" panose="02020603050405020304" pitchFamily="18" charset="0"/>
                <a:cs typeface="Times New Roman" panose="02020603050405020304" pitchFamily="18" charset="0"/>
              </a:rPr>
              <a:t>the number of white pixels to the number of black pixels.</a:t>
            </a:r>
          </a:p>
          <a:p>
            <a:pPr marL="342900" indent="-342900">
              <a:buFont typeface="Wingdings" panose="05000000000000000000" pitchFamily="2" charset="2"/>
              <a:buChar char="ü"/>
            </a:pPr>
            <a:r>
              <a:rPr lang="en-US" sz="2000" dirty="0">
                <a:solidFill>
                  <a:schemeClr val="bg1"/>
                </a:solidFill>
                <a:latin typeface="Times New Roman" panose="02020603050405020304" pitchFamily="18" charset="0"/>
                <a:cs typeface="Times New Roman" panose="02020603050405020304" pitchFamily="18" charset="0"/>
              </a:rPr>
              <a:t> This gives an estimation of the traffic density in the lane.</a:t>
            </a:r>
          </a:p>
          <a:p>
            <a:r>
              <a:rPr lang="en-US" sz="2000" dirty="0">
                <a:solidFill>
                  <a:schemeClr val="bg1"/>
                </a:solidFill>
                <a:latin typeface="Times New Roman" panose="02020603050405020304" pitchFamily="18" charset="0"/>
                <a:cs typeface="Times New Roman" panose="02020603050405020304" pitchFamily="18" charset="0"/>
              </a:rPr>
              <a:t> </a:t>
            </a:r>
          </a:p>
          <a:p>
            <a:r>
              <a:rPr lang="en-US" sz="2400" dirty="0">
                <a:solidFill>
                  <a:schemeClr val="accent2"/>
                </a:solidFill>
                <a:latin typeface="Times New Roman" panose="02020603050405020304" pitchFamily="18" charset="0"/>
                <a:cs typeface="Times New Roman" panose="02020603050405020304" pitchFamily="18" charset="0"/>
              </a:rPr>
              <a:t>TIME ALLOCATION</a:t>
            </a:r>
            <a:r>
              <a:rPr lang="en-US" sz="1800" dirty="0">
                <a:solidFill>
                  <a:schemeClr val="accent2"/>
                </a:solidFill>
                <a:latin typeface="Times New Roman" panose="02020603050405020304" pitchFamily="18" charset="0"/>
                <a:cs typeface="Times New Roman" panose="02020603050405020304" pitchFamily="18" charset="0"/>
              </a:rPr>
              <a:t>:</a:t>
            </a:r>
          </a:p>
          <a:p>
            <a:r>
              <a:rPr lang="en-US" sz="1800" dirty="0">
                <a:solidFill>
                  <a:schemeClr val="accent2"/>
                </a:solidFill>
                <a:latin typeface="Times New Roman" panose="02020603050405020304" pitchFamily="18" charset="0"/>
                <a:cs typeface="Times New Roman" panose="02020603050405020304" pitchFamily="18" charset="0"/>
              </a:rPr>
              <a:t>                                   </a:t>
            </a:r>
            <a:r>
              <a:rPr lang="en-US" sz="2000" dirty="0">
                <a:solidFill>
                  <a:schemeClr val="bg1"/>
                </a:solidFill>
                <a:latin typeface="Times New Roman" panose="02020603050405020304" pitchFamily="18" charset="0"/>
                <a:cs typeface="Times New Roman" panose="02020603050405020304" pitchFamily="18" charset="0"/>
              </a:rPr>
              <a:t>Time allocation is done based upon the white point count of the traffic on the road</a:t>
            </a:r>
          </a:p>
          <a:p>
            <a:r>
              <a:rPr lang="en-US" sz="2000" dirty="0">
                <a:solidFill>
                  <a:schemeClr val="bg1"/>
                </a:solidFill>
                <a:latin typeface="Times New Roman" panose="02020603050405020304" pitchFamily="18" charset="0"/>
                <a:cs typeface="Times New Roman" panose="02020603050405020304" pitchFamily="18" charset="0"/>
              </a:rPr>
              <a:t> at that particular time. The number of white pixels of the edge detected image and total number </a:t>
            </a:r>
          </a:p>
          <a:p>
            <a:r>
              <a:rPr lang="en-US" sz="2000" dirty="0">
                <a:solidFill>
                  <a:schemeClr val="bg1"/>
                </a:solidFill>
                <a:latin typeface="Times New Roman" panose="02020603050405020304" pitchFamily="18" charset="0"/>
                <a:cs typeface="Times New Roman" panose="02020603050405020304" pitchFamily="18" charset="0"/>
              </a:rPr>
              <a:t>of pixels gives the density percentage. </a:t>
            </a:r>
          </a:p>
          <a:p>
            <a:r>
              <a:rPr lang="en-US" sz="2000" dirty="0">
                <a:solidFill>
                  <a:schemeClr val="bg1"/>
                </a:solidFill>
                <a:latin typeface="Times New Roman" panose="02020603050405020304" pitchFamily="18" charset="0"/>
                <a:cs typeface="Times New Roman" panose="02020603050405020304" pitchFamily="18" charset="0"/>
              </a:rPr>
              <a:t>                      </a:t>
            </a:r>
            <a:r>
              <a:rPr lang="en-US" sz="2000" dirty="0">
                <a:solidFill>
                  <a:srgbClr val="FFFF00"/>
                </a:solidFill>
                <a:latin typeface="Times New Roman" panose="02020603050405020304" pitchFamily="18" charset="0"/>
                <a:cs typeface="Times New Roman" panose="02020603050405020304" pitchFamily="18" charset="0"/>
              </a:rPr>
              <a:t>%density= No. of white pixels /Total No. of pixels</a:t>
            </a:r>
            <a:r>
              <a:rPr lang="en-US" sz="2000" dirty="0">
                <a:solidFill>
                  <a:schemeClr val="bg1"/>
                </a:solidFill>
                <a:latin typeface="Times New Roman" panose="02020603050405020304" pitchFamily="18" charset="0"/>
                <a:cs typeface="Times New Roman" panose="02020603050405020304" pitchFamily="18" charset="0"/>
              </a:rPr>
              <a:t> </a:t>
            </a:r>
          </a:p>
          <a:p>
            <a:pPr marL="285750" indent="-285750">
              <a:buFont typeface="Wingdings" panose="05000000000000000000" pitchFamily="2" charset="2"/>
              <a:buChar char="v"/>
            </a:pPr>
            <a:r>
              <a:rPr lang="en-US" sz="2000" dirty="0">
                <a:solidFill>
                  <a:schemeClr val="bg1"/>
                </a:solidFill>
                <a:latin typeface="Times New Roman" panose="02020603050405020304" pitchFamily="18" charset="0"/>
                <a:cs typeface="Times New Roman" panose="02020603050405020304" pitchFamily="18" charset="0"/>
              </a:rPr>
              <a:t> If the density is between 0 to 10% - green light is on for 10 seconds.</a:t>
            </a:r>
          </a:p>
          <a:p>
            <a:pPr marL="285750" indent="-285750">
              <a:buFont typeface="Wingdings" panose="05000000000000000000" pitchFamily="2" charset="2"/>
              <a:buChar char="v"/>
            </a:pPr>
            <a:r>
              <a:rPr lang="en-US" sz="2000" dirty="0">
                <a:solidFill>
                  <a:schemeClr val="bg1"/>
                </a:solidFill>
                <a:latin typeface="Times New Roman" panose="02020603050405020304" pitchFamily="18" charset="0"/>
                <a:cs typeface="Times New Roman" panose="02020603050405020304" pitchFamily="18" charset="0"/>
              </a:rPr>
              <a:t> If the density is between 10 to 50% - green light is on for 30 seconds.</a:t>
            </a:r>
          </a:p>
          <a:p>
            <a:pPr marL="285750" indent="-285750">
              <a:buFont typeface="Wingdings" panose="05000000000000000000" pitchFamily="2" charset="2"/>
              <a:buChar char="v"/>
            </a:pPr>
            <a:r>
              <a:rPr lang="en-US" sz="2000" dirty="0">
                <a:solidFill>
                  <a:schemeClr val="bg1"/>
                </a:solidFill>
                <a:latin typeface="Times New Roman" panose="02020603050405020304" pitchFamily="18" charset="0"/>
                <a:cs typeface="Times New Roman" panose="02020603050405020304" pitchFamily="18" charset="0"/>
              </a:rPr>
              <a:t> If the density is between 50 to 70% - green light is on for 40 seconds.</a:t>
            </a:r>
          </a:p>
          <a:p>
            <a:pPr marL="285750" indent="-285750">
              <a:buFont typeface="Wingdings" panose="05000000000000000000" pitchFamily="2" charset="2"/>
              <a:buChar char="v"/>
            </a:pPr>
            <a:r>
              <a:rPr lang="en-US" sz="2000" dirty="0">
                <a:solidFill>
                  <a:schemeClr val="bg1"/>
                </a:solidFill>
                <a:latin typeface="Times New Roman" panose="02020603050405020304" pitchFamily="18" charset="0"/>
                <a:cs typeface="Times New Roman" panose="02020603050405020304" pitchFamily="18" charset="0"/>
              </a:rPr>
              <a:t> If the density is between 70 to 90% - green light is on for 60 seconds. </a:t>
            </a:r>
          </a:p>
          <a:p>
            <a:pPr marL="285750" indent="-285750">
              <a:buFont typeface="Wingdings" panose="05000000000000000000" pitchFamily="2" charset="2"/>
              <a:buChar char="v"/>
            </a:pPr>
            <a:r>
              <a:rPr lang="en-US" sz="2000" dirty="0">
                <a:solidFill>
                  <a:schemeClr val="bg1"/>
                </a:solidFill>
                <a:latin typeface="Times New Roman" panose="02020603050405020304" pitchFamily="18" charset="0"/>
                <a:cs typeface="Times New Roman" panose="02020603050405020304" pitchFamily="18" charset="0"/>
              </a:rPr>
              <a:t> If the density is between 90 to 100% - green light is on for 90 seconds</a:t>
            </a:r>
            <a:endParaRPr lang="en-US" sz="2000" dirty="0">
              <a:solidFill>
                <a:schemeClr val="bg1"/>
              </a:solidFill>
            </a:endParaRPr>
          </a:p>
        </p:txBody>
      </p:sp>
      <p:sp>
        <p:nvSpPr>
          <p:cNvPr id="14" name="Text 11"/>
          <p:cNvSpPr/>
          <p:nvPr/>
        </p:nvSpPr>
        <p:spPr>
          <a:xfrm>
            <a:off x="1012150" y="6236137"/>
            <a:ext cx="8948499" cy="1022985"/>
          </a:xfrm>
          <a:prstGeom prst="rect">
            <a:avLst/>
          </a:prstGeom>
          <a:noFill/>
          <a:ln/>
        </p:spPr>
        <p:txBody>
          <a:bodyPr wrap="square" rtlCol="0" anchor="t"/>
          <a:lstStyle/>
          <a:p>
            <a:pPr marL="0" indent="0">
              <a:lnSpc>
                <a:spcPts val="2685"/>
              </a:lnSpc>
              <a:buNone/>
            </a:pPr>
            <a:endParaRPr lang="en-US" sz="1678" dirty="0"/>
          </a:p>
        </p:txBody>
      </p:sp>
      <p:pic>
        <p:nvPicPr>
          <p:cNvPr id="17" name="Image 0" descr="preencoded.png">
            <a:extLst>
              <a:ext uri="{FF2B5EF4-FFF2-40B4-BE49-F238E27FC236}">
                <a16:creationId xmlns:a16="http://schemas.microsoft.com/office/drawing/2014/main" id="{D2B2BACE-249F-43A6-B824-1CADA1D8FC85}"/>
              </a:ext>
            </a:extLst>
          </p:cNvPr>
          <p:cNvPicPr>
            <a:picLocks noChangeAspect="1"/>
          </p:cNvPicPr>
          <p:nvPr/>
        </p:nvPicPr>
        <p:blipFill>
          <a:blip r:embed="rId3"/>
          <a:stretch>
            <a:fillRect/>
          </a:stretch>
        </p:blipFill>
        <p:spPr>
          <a:xfrm>
            <a:off x="11211879" y="0"/>
            <a:ext cx="3418522" cy="8229600"/>
          </a:xfrm>
          <a:prstGeom prst="rect">
            <a:avLst/>
          </a:prstGeom>
        </p:spPr>
      </p:pic>
      <p:sp>
        <p:nvSpPr>
          <p:cNvPr id="4" name="TextBox 3">
            <a:extLst>
              <a:ext uri="{FF2B5EF4-FFF2-40B4-BE49-F238E27FC236}">
                <a16:creationId xmlns:a16="http://schemas.microsoft.com/office/drawing/2014/main" id="{D363E4A3-DE13-B9FC-E0CB-4CB93F1A6866}"/>
              </a:ext>
            </a:extLst>
          </p:cNvPr>
          <p:cNvSpPr txBox="1"/>
          <p:nvPr/>
        </p:nvSpPr>
        <p:spPr>
          <a:xfrm>
            <a:off x="10198248" y="7259122"/>
            <a:ext cx="572567" cy="369332"/>
          </a:xfrm>
          <a:prstGeom prst="rect">
            <a:avLst/>
          </a:prstGeom>
          <a:noFill/>
        </p:spPr>
        <p:txBody>
          <a:bodyPr wrap="square" rtlCol="0">
            <a:spAutoFit/>
          </a:bodyPr>
          <a:lstStyle/>
          <a:p>
            <a:r>
              <a:rPr lang="en-IN" dirty="0">
                <a:solidFill>
                  <a:schemeClr val="bg1"/>
                </a:solidFill>
              </a:rPr>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92375" y="0"/>
            <a:ext cx="14630400" cy="8229600"/>
          </a:xfrm>
          <a:prstGeom prst="rect">
            <a:avLst/>
          </a:prstGeom>
          <a:solidFill>
            <a:srgbClr val="0C0A33"/>
          </a:solidFill>
          <a:ln/>
        </p:spPr>
        <p:txBody>
          <a:bodyPr/>
          <a:lstStyle/>
          <a:p>
            <a:pPr lvl="1" algn="just">
              <a:spcAft>
                <a:spcPts val="1200"/>
              </a:spcAft>
            </a:pPr>
            <a:endParaRPr lang="en-US" dirty="0">
              <a:solidFill>
                <a:schemeClr val="bg1"/>
              </a:solidFill>
            </a:endParaRPr>
          </a:p>
        </p:txBody>
      </p:sp>
      <p:sp>
        <p:nvSpPr>
          <p:cNvPr id="5" name="Text 2"/>
          <p:cNvSpPr/>
          <p:nvPr/>
        </p:nvSpPr>
        <p:spPr>
          <a:xfrm>
            <a:off x="799148" y="757476"/>
            <a:ext cx="5327928" cy="665917"/>
          </a:xfrm>
          <a:prstGeom prst="rect">
            <a:avLst/>
          </a:prstGeom>
          <a:noFill/>
          <a:ln/>
        </p:spPr>
        <p:txBody>
          <a:bodyPr wrap="none" rtlCol="0" anchor="t"/>
          <a:lstStyle/>
          <a:p>
            <a:pPr marL="0" indent="0">
              <a:lnSpc>
                <a:spcPts val="5244"/>
              </a:lnSpc>
              <a:buNone/>
            </a:pPr>
            <a:endParaRPr lang="en-US" sz="4195" dirty="0"/>
          </a:p>
        </p:txBody>
      </p:sp>
      <p:sp>
        <p:nvSpPr>
          <p:cNvPr id="7" name="Text 4"/>
          <p:cNvSpPr/>
          <p:nvPr/>
        </p:nvSpPr>
        <p:spPr>
          <a:xfrm>
            <a:off x="1012150" y="1955959"/>
            <a:ext cx="4154805" cy="665798"/>
          </a:xfrm>
          <a:prstGeom prst="rect">
            <a:avLst/>
          </a:prstGeom>
          <a:noFill/>
          <a:ln/>
        </p:spPr>
        <p:txBody>
          <a:bodyPr wrap="square" rtlCol="0" anchor="t"/>
          <a:lstStyle/>
          <a:p>
            <a:pPr marL="0" indent="0">
              <a:lnSpc>
                <a:spcPts val="2622"/>
              </a:lnSpc>
              <a:buNone/>
            </a:pPr>
            <a:endParaRPr lang="en-US" sz="2098" dirty="0"/>
          </a:p>
        </p:txBody>
      </p:sp>
      <p:sp>
        <p:nvSpPr>
          <p:cNvPr id="8" name="Text 5"/>
          <p:cNvSpPr/>
          <p:nvPr/>
        </p:nvSpPr>
        <p:spPr>
          <a:xfrm>
            <a:off x="1012150" y="2749510"/>
            <a:ext cx="4154805" cy="2386965"/>
          </a:xfrm>
          <a:prstGeom prst="rect">
            <a:avLst/>
          </a:prstGeom>
          <a:noFill/>
          <a:ln/>
        </p:spPr>
        <p:txBody>
          <a:bodyPr wrap="square" rtlCol="0" anchor="t"/>
          <a:lstStyle/>
          <a:p>
            <a:pPr marL="0" indent="0">
              <a:lnSpc>
                <a:spcPts val="2685"/>
              </a:lnSpc>
              <a:buNone/>
            </a:pPr>
            <a:endParaRPr lang="en-US" sz="1678" dirty="0"/>
          </a:p>
        </p:txBody>
      </p:sp>
      <p:sp>
        <p:nvSpPr>
          <p:cNvPr id="10" name="Text 7"/>
          <p:cNvSpPr/>
          <p:nvPr/>
        </p:nvSpPr>
        <p:spPr>
          <a:xfrm>
            <a:off x="5805964" y="1955959"/>
            <a:ext cx="3036094" cy="332899"/>
          </a:xfrm>
          <a:prstGeom prst="rect">
            <a:avLst/>
          </a:prstGeom>
          <a:noFill/>
          <a:ln/>
        </p:spPr>
        <p:txBody>
          <a:bodyPr wrap="none" rtlCol="0" anchor="t"/>
          <a:lstStyle/>
          <a:p>
            <a:pPr marL="0" indent="0">
              <a:lnSpc>
                <a:spcPts val="2622"/>
              </a:lnSpc>
              <a:buNone/>
            </a:pPr>
            <a:endParaRPr lang="en-US" sz="2098" dirty="0"/>
          </a:p>
        </p:txBody>
      </p:sp>
      <p:sp>
        <p:nvSpPr>
          <p:cNvPr id="11" name="Text 8"/>
          <p:cNvSpPr/>
          <p:nvPr/>
        </p:nvSpPr>
        <p:spPr>
          <a:xfrm>
            <a:off x="5805964" y="2416612"/>
            <a:ext cx="4154805" cy="2386965"/>
          </a:xfrm>
          <a:prstGeom prst="rect">
            <a:avLst/>
          </a:prstGeom>
          <a:noFill/>
          <a:ln/>
        </p:spPr>
        <p:txBody>
          <a:bodyPr wrap="square" rtlCol="0" anchor="t"/>
          <a:lstStyle/>
          <a:p>
            <a:pPr marL="0" indent="0">
              <a:lnSpc>
                <a:spcPts val="2685"/>
              </a:lnSpc>
              <a:buNone/>
            </a:pPr>
            <a:endParaRPr lang="en-US" sz="1678" dirty="0"/>
          </a:p>
        </p:txBody>
      </p:sp>
      <p:sp>
        <p:nvSpPr>
          <p:cNvPr id="14" name="Text 11"/>
          <p:cNvSpPr/>
          <p:nvPr/>
        </p:nvSpPr>
        <p:spPr>
          <a:xfrm>
            <a:off x="1012150" y="6236137"/>
            <a:ext cx="8948499" cy="1022985"/>
          </a:xfrm>
          <a:prstGeom prst="rect">
            <a:avLst/>
          </a:prstGeom>
          <a:noFill/>
          <a:ln/>
        </p:spPr>
        <p:txBody>
          <a:bodyPr wrap="square" rtlCol="0" anchor="t"/>
          <a:lstStyle/>
          <a:p>
            <a:pPr marL="0" indent="0">
              <a:lnSpc>
                <a:spcPts val="2685"/>
              </a:lnSpc>
              <a:buNone/>
            </a:pPr>
            <a:endParaRPr lang="en-US" sz="1678" dirty="0"/>
          </a:p>
        </p:txBody>
      </p:sp>
      <p:pic>
        <p:nvPicPr>
          <p:cNvPr id="4" name="Image 0" descr="preencoded.png">
            <a:extLst>
              <a:ext uri="{FF2B5EF4-FFF2-40B4-BE49-F238E27FC236}">
                <a16:creationId xmlns:a16="http://schemas.microsoft.com/office/drawing/2014/main" id="{A1765689-264C-EDA9-71C8-08F31B7A5DBF}"/>
              </a:ext>
            </a:extLst>
          </p:cNvPr>
          <p:cNvPicPr>
            <a:picLocks noChangeAspect="1"/>
          </p:cNvPicPr>
          <p:nvPr/>
        </p:nvPicPr>
        <p:blipFill>
          <a:blip r:embed="rId3"/>
          <a:stretch>
            <a:fillRect/>
          </a:stretch>
        </p:blipFill>
        <p:spPr>
          <a:xfrm>
            <a:off x="-98880" y="16955"/>
            <a:ext cx="3657600" cy="8229600"/>
          </a:xfrm>
          <a:prstGeom prst="rect">
            <a:avLst/>
          </a:prstGeom>
        </p:spPr>
      </p:pic>
      <p:sp>
        <p:nvSpPr>
          <p:cNvPr id="9" name="Rectangle 8">
            <a:extLst>
              <a:ext uri="{FF2B5EF4-FFF2-40B4-BE49-F238E27FC236}">
                <a16:creationId xmlns:a16="http://schemas.microsoft.com/office/drawing/2014/main" id="{4C8BD7DB-F447-425D-02F1-0562E2A5AB60}"/>
              </a:ext>
            </a:extLst>
          </p:cNvPr>
          <p:cNvSpPr/>
          <p:nvPr/>
        </p:nvSpPr>
        <p:spPr>
          <a:xfrm>
            <a:off x="3808207" y="3021265"/>
            <a:ext cx="10434918" cy="4524315"/>
          </a:xfrm>
          <a:prstGeom prst="rect">
            <a:avLst/>
          </a:prstGeom>
          <a:noFill/>
        </p:spPr>
        <p:txBody>
          <a:bodyPr wrap="square" lIns="91440" tIns="45720" rIns="91440" bIns="45720">
            <a:spAutoFit/>
          </a:bodyPr>
          <a:lstStyle/>
          <a:p>
            <a:pPr algn="ctr"/>
            <a:r>
              <a:rPr lang="en-US" sz="2400" dirty="0">
                <a:solidFill>
                  <a:schemeClr val="bg1"/>
                </a:solidFill>
                <a:latin typeface="Times New Roman" panose="02020603050405020304" pitchFamily="18" charset="0"/>
                <a:cs typeface="Times New Roman" panose="02020603050405020304" pitchFamily="18" charset="0"/>
              </a:rPr>
              <a:t> The system presents a novel approach, based on Canny Edge Detection (CED) algorithm to construct a traffic management system, with the aim of improving the traffic conditions. In this proposed system, the images are captured at intersections, and then they are processed using CED algorithm. After that, the calculation of the density of the traffic is done using the white point count, and dynamically the signal times are changed depending on the intensity of traffic. Therefore, the system autonomously controls the traffic, involving lower human power with virtually no new installation cost. This model is an attempt to detect the density of vehicles on road in real time. The implementation of the proposed system will help in attaining great accuracy</a:t>
            </a:r>
          </a:p>
          <a:p>
            <a:pPr algn="ctr"/>
            <a:endParaRPr lang="en-IN" sz="24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ct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15" name="Rectangle 14">
            <a:extLst>
              <a:ext uri="{FF2B5EF4-FFF2-40B4-BE49-F238E27FC236}">
                <a16:creationId xmlns:a16="http://schemas.microsoft.com/office/drawing/2014/main" id="{2E429ED8-2740-E615-37B2-46D004234575}"/>
              </a:ext>
            </a:extLst>
          </p:cNvPr>
          <p:cNvSpPr/>
          <p:nvPr/>
        </p:nvSpPr>
        <p:spPr>
          <a:xfrm>
            <a:off x="7072384" y="1589122"/>
            <a:ext cx="3724097" cy="923330"/>
          </a:xfrm>
          <a:prstGeom prst="rect">
            <a:avLst/>
          </a:prstGeom>
          <a:noFill/>
        </p:spPr>
        <p:txBody>
          <a:bodyPr wrap="none" lIns="91440" tIns="45720" rIns="91440" bIns="45720">
            <a:spAutoFit/>
          </a:bodyPr>
          <a:lstStyle/>
          <a:p>
            <a:pPr algn="ctr"/>
            <a:r>
              <a:rPr lang="en-US" sz="5400" b="1"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Conclusion:</a:t>
            </a:r>
            <a:endParaRPr lang="en-US" sz="5400" b="1"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28671209-235E-FCC2-2B42-E8538F06A3D7}"/>
              </a:ext>
            </a:extLst>
          </p:cNvPr>
          <p:cNvSpPr txBox="1"/>
          <p:nvPr/>
        </p:nvSpPr>
        <p:spPr>
          <a:xfrm>
            <a:off x="13350239" y="7433534"/>
            <a:ext cx="468893" cy="369332"/>
          </a:xfrm>
          <a:prstGeom prst="rect">
            <a:avLst/>
          </a:prstGeom>
          <a:noFill/>
        </p:spPr>
        <p:txBody>
          <a:bodyPr wrap="square" rtlCol="0">
            <a:spAutoFit/>
          </a:bodyPr>
          <a:lstStyle/>
          <a:p>
            <a:r>
              <a:rPr lang="en-IN" dirty="0">
                <a:solidFill>
                  <a:schemeClr val="bg1"/>
                </a:solidFill>
              </a:rPr>
              <a:t>13</a:t>
            </a:r>
          </a:p>
        </p:txBody>
      </p:sp>
    </p:spTree>
    <p:extLst>
      <p:ext uri="{BB962C8B-B14F-4D97-AF65-F5344CB8AC3E}">
        <p14:creationId xmlns:p14="http://schemas.microsoft.com/office/powerpoint/2010/main" val="4240350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92375" y="0"/>
            <a:ext cx="14630400" cy="8229600"/>
          </a:xfrm>
          <a:prstGeom prst="rect">
            <a:avLst/>
          </a:prstGeom>
          <a:solidFill>
            <a:srgbClr val="0C0A33"/>
          </a:solidFill>
          <a:ln/>
        </p:spPr>
        <p:txBody>
          <a:bodyPr/>
          <a:lstStyle/>
          <a:p>
            <a:pPr lvl="1" algn="just">
              <a:spcAft>
                <a:spcPts val="1200"/>
              </a:spcAft>
            </a:pPr>
            <a:endParaRPr lang="en-US" dirty="0">
              <a:solidFill>
                <a:schemeClr val="bg1"/>
              </a:solidFill>
            </a:endParaRPr>
          </a:p>
        </p:txBody>
      </p:sp>
      <p:sp>
        <p:nvSpPr>
          <p:cNvPr id="5" name="Text 2"/>
          <p:cNvSpPr/>
          <p:nvPr/>
        </p:nvSpPr>
        <p:spPr>
          <a:xfrm>
            <a:off x="799148" y="757476"/>
            <a:ext cx="5327928" cy="665917"/>
          </a:xfrm>
          <a:prstGeom prst="rect">
            <a:avLst/>
          </a:prstGeom>
          <a:noFill/>
          <a:ln/>
        </p:spPr>
        <p:txBody>
          <a:bodyPr wrap="none" rtlCol="0" anchor="t"/>
          <a:lstStyle/>
          <a:p>
            <a:pPr marL="0" indent="0">
              <a:lnSpc>
                <a:spcPts val="5244"/>
              </a:lnSpc>
              <a:buNone/>
            </a:pPr>
            <a:endParaRPr lang="en-US" sz="4195" dirty="0"/>
          </a:p>
        </p:txBody>
      </p:sp>
      <p:sp>
        <p:nvSpPr>
          <p:cNvPr id="7" name="Text 4"/>
          <p:cNvSpPr/>
          <p:nvPr/>
        </p:nvSpPr>
        <p:spPr>
          <a:xfrm>
            <a:off x="1012150" y="1955959"/>
            <a:ext cx="4154805" cy="665798"/>
          </a:xfrm>
          <a:prstGeom prst="rect">
            <a:avLst/>
          </a:prstGeom>
          <a:noFill/>
          <a:ln/>
        </p:spPr>
        <p:txBody>
          <a:bodyPr wrap="square" rtlCol="0" anchor="t"/>
          <a:lstStyle/>
          <a:p>
            <a:pPr marL="0" indent="0">
              <a:lnSpc>
                <a:spcPts val="2622"/>
              </a:lnSpc>
              <a:buNone/>
            </a:pPr>
            <a:endParaRPr lang="en-US" sz="2098" dirty="0"/>
          </a:p>
        </p:txBody>
      </p:sp>
      <p:sp>
        <p:nvSpPr>
          <p:cNvPr id="8" name="Text 5"/>
          <p:cNvSpPr/>
          <p:nvPr/>
        </p:nvSpPr>
        <p:spPr>
          <a:xfrm>
            <a:off x="1012150" y="2749510"/>
            <a:ext cx="4154805" cy="2386965"/>
          </a:xfrm>
          <a:prstGeom prst="rect">
            <a:avLst/>
          </a:prstGeom>
          <a:noFill/>
          <a:ln/>
        </p:spPr>
        <p:txBody>
          <a:bodyPr wrap="square" rtlCol="0" anchor="t"/>
          <a:lstStyle/>
          <a:p>
            <a:pPr marL="0" indent="0">
              <a:lnSpc>
                <a:spcPts val="2685"/>
              </a:lnSpc>
              <a:buNone/>
            </a:pPr>
            <a:endParaRPr lang="en-US" sz="1678" dirty="0"/>
          </a:p>
        </p:txBody>
      </p:sp>
      <p:sp>
        <p:nvSpPr>
          <p:cNvPr id="10" name="Text 7"/>
          <p:cNvSpPr/>
          <p:nvPr/>
        </p:nvSpPr>
        <p:spPr>
          <a:xfrm>
            <a:off x="5805964" y="1955959"/>
            <a:ext cx="3036094" cy="332899"/>
          </a:xfrm>
          <a:prstGeom prst="rect">
            <a:avLst/>
          </a:prstGeom>
          <a:noFill/>
          <a:ln/>
        </p:spPr>
        <p:txBody>
          <a:bodyPr wrap="none" rtlCol="0" anchor="t"/>
          <a:lstStyle/>
          <a:p>
            <a:pPr marL="0" indent="0">
              <a:lnSpc>
                <a:spcPts val="2622"/>
              </a:lnSpc>
              <a:buNone/>
            </a:pPr>
            <a:endParaRPr lang="en-US" sz="2098" dirty="0"/>
          </a:p>
        </p:txBody>
      </p:sp>
      <p:sp>
        <p:nvSpPr>
          <p:cNvPr id="11" name="Text 8"/>
          <p:cNvSpPr/>
          <p:nvPr/>
        </p:nvSpPr>
        <p:spPr>
          <a:xfrm>
            <a:off x="5805964" y="2416612"/>
            <a:ext cx="4154805" cy="2386965"/>
          </a:xfrm>
          <a:prstGeom prst="rect">
            <a:avLst/>
          </a:prstGeom>
          <a:noFill/>
          <a:ln/>
        </p:spPr>
        <p:txBody>
          <a:bodyPr wrap="square" rtlCol="0" anchor="t"/>
          <a:lstStyle/>
          <a:p>
            <a:pPr marL="0" indent="0">
              <a:lnSpc>
                <a:spcPts val="2685"/>
              </a:lnSpc>
              <a:buNone/>
            </a:pPr>
            <a:endParaRPr lang="en-US" sz="1678" dirty="0"/>
          </a:p>
        </p:txBody>
      </p:sp>
      <p:sp>
        <p:nvSpPr>
          <p:cNvPr id="14" name="Text 11"/>
          <p:cNvSpPr/>
          <p:nvPr/>
        </p:nvSpPr>
        <p:spPr>
          <a:xfrm>
            <a:off x="1012150" y="6236137"/>
            <a:ext cx="8948499" cy="1022985"/>
          </a:xfrm>
          <a:prstGeom prst="rect">
            <a:avLst/>
          </a:prstGeom>
          <a:noFill/>
          <a:ln/>
        </p:spPr>
        <p:txBody>
          <a:bodyPr wrap="square" rtlCol="0" anchor="t"/>
          <a:lstStyle/>
          <a:p>
            <a:pPr marL="0" indent="0">
              <a:lnSpc>
                <a:spcPts val="2685"/>
              </a:lnSpc>
              <a:buNone/>
            </a:pPr>
            <a:endParaRPr lang="en-US" sz="1678" dirty="0"/>
          </a:p>
        </p:txBody>
      </p:sp>
      <p:sp>
        <p:nvSpPr>
          <p:cNvPr id="6" name="Arrow: Right 5">
            <a:extLst>
              <a:ext uri="{FF2B5EF4-FFF2-40B4-BE49-F238E27FC236}">
                <a16:creationId xmlns:a16="http://schemas.microsoft.com/office/drawing/2014/main" id="{D7EA36A2-8024-F5B4-1A48-51D97306AFF9}"/>
              </a:ext>
            </a:extLst>
          </p:cNvPr>
          <p:cNvSpPr/>
          <p:nvPr/>
        </p:nvSpPr>
        <p:spPr>
          <a:xfrm>
            <a:off x="2861535" y="1699709"/>
            <a:ext cx="8541572" cy="4658060"/>
          </a:xfrm>
          <a:prstGeom prst="right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6DFE7FA9-D830-4605-D469-4880EF87DDC6}"/>
              </a:ext>
            </a:extLst>
          </p:cNvPr>
          <p:cNvSpPr/>
          <p:nvPr/>
        </p:nvSpPr>
        <p:spPr>
          <a:xfrm>
            <a:off x="3905026" y="3653135"/>
            <a:ext cx="5158409" cy="1015663"/>
          </a:xfrm>
          <a:prstGeom prst="rect">
            <a:avLst/>
          </a:prstGeom>
          <a:noFill/>
          <a:ln>
            <a:solidFill>
              <a:schemeClr val="tx2">
                <a:lumMod val="75000"/>
              </a:schemeClr>
            </a:solidFill>
          </a:ln>
        </p:spPr>
        <p:txBody>
          <a:bodyPr wrap="square" lIns="91440" tIns="45720" rIns="91440" bIns="45720">
            <a:spAutoFit/>
          </a:bodyPr>
          <a:lstStyle/>
          <a:p>
            <a:pPr algn="ctr"/>
            <a:r>
              <a:rPr lang="en-US" sz="6000" dirty="0">
                <a:ln w="22225">
                  <a:solidFill>
                    <a:schemeClr val="accent2"/>
                  </a:solidFill>
                  <a:prstDash val="solid"/>
                </a:ln>
                <a:solidFill>
                  <a:schemeClr val="bg1"/>
                </a:solidFill>
                <a:latin typeface="Times New Roman" panose="02020603050405020304" pitchFamily="18" charset="0"/>
                <a:cs typeface="Times New Roman" panose="02020603050405020304" pitchFamily="18" charset="0"/>
              </a:rPr>
              <a:t>Thank you</a:t>
            </a:r>
            <a:endParaRPr lang="en-US" sz="6000" cap="none" spc="0" dirty="0">
              <a:ln w="22225">
                <a:solidFill>
                  <a:schemeClr val="accent2"/>
                </a:solidFill>
                <a:prstDash val="solid"/>
              </a:ln>
              <a:solidFill>
                <a:schemeClr val="bg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6616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pic>
        <p:nvPicPr>
          <p:cNvPr id="4" name="Image 0" descr="preencoded.png"/>
          <p:cNvPicPr>
            <a:picLocks noChangeAspect="1"/>
          </p:cNvPicPr>
          <p:nvPr/>
        </p:nvPicPr>
        <p:blipFill>
          <a:blip r:embed="rId3"/>
          <a:stretch>
            <a:fillRect/>
          </a:stretch>
        </p:blipFill>
        <p:spPr>
          <a:xfrm>
            <a:off x="-7620" y="0"/>
            <a:ext cx="5486400" cy="8229838"/>
          </a:xfrm>
          <a:prstGeom prst="rect">
            <a:avLst/>
          </a:prstGeom>
        </p:spPr>
      </p:pic>
      <p:sp>
        <p:nvSpPr>
          <p:cNvPr id="5" name="Text 2"/>
          <p:cNvSpPr/>
          <p:nvPr/>
        </p:nvSpPr>
        <p:spPr>
          <a:xfrm>
            <a:off x="5561705" y="3437433"/>
            <a:ext cx="9068696" cy="2861429"/>
          </a:xfrm>
          <a:prstGeom prst="rect">
            <a:avLst/>
          </a:prstGeom>
          <a:noFill/>
          <a:ln/>
        </p:spPr>
        <p:txBody>
          <a:bodyPr wrap="square" rtlCol="0" anchor="t"/>
          <a:lstStyle/>
          <a:p>
            <a:pPr marL="0" indent="0">
              <a:lnSpc>
                <a:spcPts val="7510"/>
              </a:lnSpc>
              <a:buNone/>
            </a:pPr>
            <a:r>
              <a:rPr lang="en" sz="6000" b="1" dirty="0">
                <a:solidFill>
                  <a:schemeClr val="bg1"/>
                </a:solidFill>
                <a:cs typeface="Times New Roman" panose="02020603050405020304" pitchFamily="18" charset="0"/>
              </a:rPr>
              <a:t>SMART TRAFFIC DETECTION</a:t>
            </a:r>
            <a:endParaRPr lang="en-US" sz="6000" b="1" dirty="0">
              <a:solidFill>
                <a:schemeClr val="bg1"/>
              </a:solidFill>
              <a:cs typeface="Times New Roman" panose="02020603050405020304" pitchFamily="18" charset="0"/>
            </a:endParaRPr>
          </a:p>
        </p:txBody>
      </p:sp>
      <p:sp>
        <p:nvSpPr>
          <p:cNvPr id="6" name="TextBox 5">
            <a:extLst>
              <a:ext uri="{FF2B5EF4-FFF2-40B4-BE49-F238E27FC236}">
                <a16:creationId xmlns:a16="http://schemas.microsoft.com/office/drawing/2014/main" id="{5AC8FA0E-85A6-8941-5A71-0B96DF2EE7C8}"/>
              </a:ext>
            </a:extLst>
          </p:cNvPr>
          <p:cNvSpPr txBox="1"/>
          <p:nvPr/>
        </p:nvSpPr>
        <p:spPr>
          <a:xfrm>
            <a:off x="13936082" y="7196866"/>
            <a:ext cx="45719" cy="646331"/>
          </a:xfrm>
          <a:prstGeom prst="rect">
            <a:avLst/>
          </a:prstGeom>
          <a:noFill/>
        </p:spPr>
        <p:txBody>
          <a:bodyPr wrap="square" rtlCol="0">
            <a:spAutoFit/>
          </a:bodyPr>
          <a:lstStyle/>
          <a:p>
            <a:r>
              <a:rPr lang="en-IN" dirty="0"/>
              <a:t>a</a:t>
            </a:r>
            <a:r>
              <a:rPr lang="en-IN" dirty="0">
                <a:solidFill>
                  <a:schemeClr val="bg1"/>
                </a:solidFill>
              </a:rPr>
              <a:t>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59" y="0"/>
            <a:ext cx="14630400" cy="8229600"/>
          </a:xfrm>
          <a:prstGeom prst="rect">
            <a:avLst/>
          </a:prstGeom>
          <a:solidFill>
            <a:srgbClr val="150D48"/>
          </a:solidFill>
          <a:ln/>
        </p:spPr>
        <p:txBody>
          <a:bodyPr/>
          <a:lstStyle/>
          <a:p>
            <a:pPr marL="0" lvl="0" indent="0" algn="just" rtl="0">
              <a:spcBef>
                <a:spcPts val="0"/>
              </a:spcBef>
              <a:spcAft>
                <a:spcPts val="0"/>
              </a:spcAft>
              <a:buNone/>
            </a:pPr>
            <a:endParaRPr lang="en-US" sz="1600" dirty="0"/>
          </a:p>
        </p:txBody>
      </p:sp>
      <p:sp>
        <p:nvSpPr>
          <p:cNvPr id="4" name="Text 2"/>
          <p:cNvSpPr/>
          <p:nvPr/>
        </p:nvSpPr>
        <p:spPr>
          <a:xfrm>
            <a:off x="3121223" y="515898"/>
            <a:ext cx="8387953" cy="1172766"/>
          </a:xfrm>
          <a:prstGeom prst="rect">
            <a:avLst/>
          </a:prstGeom>
          <a:noFill/>
          <a:ln/>
        </p:spPr>
        <p:txBody>
          <a:bodyPr wrap="square" rtlCol="0" anchor="t"/>
          <a:lstStyle/>
          <a:p>
            <a:pPr marL="0" indent="0">
              <a:lnSpc>
                <a:spcPts val="4617"/>
              </a:lnSpc>
              <a:buNone/>
            </a:pPr>
            <a:endParaRPr lang="en-US" sz="3693" dirty="0"/>
          </a:p>
        </p:txBody>
      </p:sp>
      <p:sp>
        <p:nvSpPr>
          <p:cNvPr id="8" name="Text 6"/>
          <p:cNvSpPr/>
          <p:nvPr/>
        </p:nvSpPr>
        <p:spPr>
          <a:xfrm>
            <a:off x="7260253" y="2245519"/>
            <a:ext cx="109776" cy="351830"/>
          </a:xfrm>
          <a:prstGeom prst="rect">
            <a:avLst/>
          </a:prstGeom>
          <a:noFill/>
          <a:ln/>
        </p:spPr>
        <p:txBody>
          <a:bodyPr wrap="none" rtlCol="0" anchor="t"/>
          <a:lstStyle/>
          <a:p>
            <a:pPr marL="0" indent="0" algn="ctr">
              <a:lnSpc>
                <a:spcPts val="2770"/>
              </a:lnSpc>
              <a:buNone/>
            </a:pPr>
            <a:endParaRPr lang="en-US" sz="2216" dirty="0"/>
          </a:p>
        </p:txBody>
      </p:sp>
      <p:sp>
        <p:nvSpPr>
          <p:cNvPr id="9" name="Text 7"/>
          <p:cNvSpPr/>
          <p:nvPr/>
        </p:nvSpPr>
        <p:spPr>
          <a:xfrm>
            <a:off x="3937992" y="2251353"/>
            <a:ext cx="2345293" cy="293132"/>
          </a:xfrm>
          <a:prstGeom prst="rect">
            <a:avLst/>
          </a:prstGeom>
          <a:noFill/>
          <a:ln/>
        </p:spPr>
        <p:txBody>
          <a:bodyPr wrap="none" rtlCol="0" anchor="t"/>
          <a:lstStyle/>
          <a:p>
            <a:pPr marL="0" indent="0" algn="r">
              <a:lnSpc>
                <a:spcPts val="2308"/>
              </a:lnSpc>
              <a:buNone/>
            </a:pPr>
            <a:endParaRPr lang="en-US" sz="1847" dirty="0"/>
          </a:p>
        </p:txBody>
      </p:sp>
      <p:sp>
        <p:nvSpPr>
          <p:cNvPr id="10" name="Text 8"/>
          <p:cNvSpPr/>
          <p:nvPr/>
        </p:nvSpPr>
        <p:spPr>
          <a:xfrm>
            <a:off x="3121223" y="2656999"/>
            <a:ext cx="3162062" cy="1800939"/>
          </a:xfrm>
          <a:prstGeom prst="rect">
            <a:avLst/>
          </a:prstGeom>
          <a:noFill/>
          <a:ln/>
        </p:spPr>
        <p:txBody>
          <a:bodyPr wrap="square" rtlCol="0" anchor="t"/>
          <a:lstStyle/>
          <a:p>
            <a:pPr marL="0" indent="0" algn="r">
              <a:lnSpc>
                <a:spcPts val="2364"/>
              </a:lnSpc>
              <a:buNone/>
            </a:pPr>
            <a:endParaRPr lang="en-US" sz="1477" dirty="0"/>
          </a:p>
        </p:txBody>
      </p:sp>
      <p:sp>
        <p:nvSpPr>
          <p:cNvPr id="13" name="Text 11"/>
          <p:cNvSpPr/>
          <p:nvPr/>
        </p:nvSpPr>
        <p:spPr>
          <a:xfrm>
            <a:off x="7227391" y="3183493"/>
            <a:ext cx="175617" cy="351830"/>
          </a:xfrm>
          <a:prstGeom prst="rect">
            <a:avLst/>
          </a:prstGeom>
          <a:noFill/>
          <a:ln/>
        </p:spPr>
        <p:txBody>
          <a:bodyPr wrap="none" rtlCol="0" anchor="t"/>
          <a:lstStyle/>
          <a:p>
            <a:pPr marL="0" indent="0" algn="ctr">
              <a:lnSpc>
                <a:spcPts val="2770"/>
              </a:lnSpc>
              <a:buNone/>
            </a:pPr>
            <a:endParaRPr lang="en-US" sz="2216" dirty="0"/>
          </a:p>
        </p:txBody>
      </p:sp>
      <p:sp>
        <p:nvSpPr>
          <p:cNvPr id="14" name="Text 12"/>
          <p:cNvSpPr/>
          <p:nvPr/>
        </p:nvSpPr>
        <p:spPr>
          <a:xfrm>
            <a:off x="8347115" y="3189327"/>
            <a:ext cx="2345293" cy="293132"/>
          </a:xfrm>
          <a:prstGeom prst="rect">
            <a:avLst/>
          </a:prstGeom>
          <a:noFill/>
          <a:ln/>
        </p:spPr>
        <p:txBody>
          <a:bodyPr wrap="none" rtlCol="0" anchor="t"/>
          <a:lstStyle/>
          <a:p>
            <a:pPr marL="0" indent="0" algn="l">
              <a:lnSpc>
                <a:spcPts val="2308"/>
              </a:lnSpc>
              <a:buNone/>
            </a:pPr>
            <a:endParaRPr lang="en-US" sz="1847" dirty="0"/>
          </a:p>
        </p:txBody>
      </p:sp>
      <p:sp>
        <p:nvSpPr>
          <p:cNvPr id="15" name="Text 13"/>
          <p:cNvSpPr/>
          <p:nvPr/>
        </p:nvSpPr>
        <p:spPr>
          <a:xfrm>
            <a:off x="8347115" y="3594973"/>
            <a:ext cx="3162062" cy="1500783"/>
          </a:xfrm>
          <a:prstGeom prst="rect">
            <a:avLst/>
          </a:prstGeom>
          <a:noFill/>
          <a:ln/>
        </p:spPr>
        <p:txBody>
          <a:bodyPr wrap="square" rtlCol="0" anchor="t"/>
          <a:lstStyle/>
          <a:p>
            <a:pPr marL="0" indent="0" algn="l">
              <a:lnSpc>
                <a:spcPts val="2364"/>
              </a:lnSpc>
              <a:buNone/>
            </a:pPr>
            <a:endParaRPr lang="en-US" sz="1477" dirty="0"/>
          </a:p>
        </p:txBody>
      </p:sp>
      <p:sp>
        <p:nvSpPr>
          <p:cNvPr id="19" name="Text 17"/>
          <p:cNvSpPr/>
          <p:nvPr/>
        </p:nvSpPr>
        <p:spPr>
          <a:xfrm>
            <a:off x="3194804" y="5020508"/>
            <a:ext cx="3088481" cy="293132"/>
          </a:xfrm>
          <a:prstGeom prst="rect">
            <a:avLst/>
          </a:prstGeom>
          <a:noFill/>
          <a:ln/>
        </p:spPr>
        <p:txBody>
          <a:bodyPr wrap="none" rtlCol="0" anchor="t"/>
          <a:lstStyle/>
          <a:p>
            <a:pPr marL="0" indent="0" algn="r">
              <a:lnSpc>
                <a:spcPts val="2308"/>
              </a:lnSpc>
              <a:buNone/>
            </a:pPr>
            <a:endParaRPr lang="en-US" sz="1847" dirty="0"/>
          </a:p>
        </p:txBody>
      </p:sp>
      <p:sp>
        <p:nvSpPr>
          <p:cNvPr id="20" name="Text 18"/>
          <p:cNvSpPr/>
          <p:nvPr/>
        </p:nvSpPr>
        <p:spPr>
          <a:xfrm>
            <a:off x="3121223" y="5426154"/>
            <a:ext cx="3162062" cy="2101096"/>
          </a:xfrm>
          <a:prstGeom prst="rect">
            <a:avLst/>
          </a:prstGeom>
          <a:noFill/>
          <a:ln/>
        </p:spPr>
        <p:txBody>
          <a:bodyPr wrap="square" rtlCol="0" anchor="t"/>
          <a:lstStyle/>
          <a:p>
            <a:pPr marL="0" indent="0" algn="r">
              <a:lnSpc>
                <a:spcPts val="2364"/>
              </a:lnSpc>
              <a:buNone/>
            </a:pPr>
            <a:endParaRPr lang="en-US" sz="1477" dirty="0"/>
          </a:p>
        </p:txBody>
      </p:sp>
      <p:sp>
        <p:nvSpPr>
          <p:cNvPr id="24" name="TextBox 23">
            <a:extLst>
              <a:ext uri="{FF2B5EF4-FFF2-40B4-BE49-F238E27FC236}">
                <a16:creationId xmlns:a16="http://schemas.microsoft.com/office/drawing/2014/main" id="{9C72A7A7-E21B-5EE6-1C4F-A0F68352CCBB}"/>
              </a:ext>
            </a:extLst>
          </p:cNvPr>
          <p:cNvSpPr txBox="1"/>
          <p:nvPr/>
        </p:nvSpPr>
        <p:spPr>
          <a:xfrm>
            <a:off x="495109" y="602776"/>
            <a:ext cx="13464564" cy="7325082"/>
          </a:xfrm>
          <a:prstGeom prst="rect">
            <a:avLst/>
          </a:prstGeom>
          <a:noFill/>
        </p:spPr>
        <p:txBody>
          <a:bodyPr wrap="square">
            <a:spAutoFit/>
          </a:bodyPr>
          <a:lstStyle/>
          <a:p>
            <a:r>
              <a:rPr lang="en" sz="5400" b="1" dirty="0">
                <a:solidFill>
                  <a:schemeClr val="bg1"/>
                </a:solidFill>
                <a:latin typeface="Times New Roman" panose="02020603050405020304" pitchFamily="18" charset="0"/>
                <a:cs typeface="Times New Roman" panose="02020603050405020304" pitchFamily="18" charset="0"/>
              </a:rPr>
              <a:t>ABSTRACT:</a:t>
            </a:r>
          </a:p>
          <a:p>
            <a:r>
              <a:rPr lang="en-US" sz="2400" dirty="0">
                <a:solidFill>
                  <a:schemeClr val="bg1"/>
                </a:solidFill>
                <a:latin typeface="Times New Roman" panose="02020603050405020304" pitchFamily="18" charset="0"/>
                <a:cs typeface="Times New Roman" panose="02020603050405020304" pitchFamily="18" charset="0"/>
              </a:rPr>
              <a:t>                                                                                            </a:t>
            </a:r>
            <a:r>
              <a:rPr lang="en-US" sz="2800" dirty="0">
                <a:solidFill>
                  <a:schemeClr val="bg1"/>
                </a:solidFill>
                <a:latin typeface="Times New Roman" panose="02020603050405020304" pitchFamily="18" charset="0"/>
                <a:cs typeface="Times New Roman" panose="02020603050405020304" pitchFamily="18" charset="0"/>
              </a:rPr>
              <a:t>                                                                                                           </a:t>
            </a:r>
          </a:p>
          <a:p>
            <a:r>
              <a:rPr lang="en-US" sz="2800" dirty="0">
                <a:solidFill>
                  <a:schemeClr val="bg1"/>
                </a:solidFill>
                <a:latin typeface="Times New Roman" panose="02020603050405020304" pitchFamily="18" charset="0"/>
                <a:cs typeface="Times New Roman" panose="02020603050405020304" pitchFamily="18" charset="0"/>
              </a:rPr>
              <a:t>                         As the problem of urban traffic congestion intensifies, there is a pressing need for the introduction of advanced technology and equipment to improve the state-of-the-art of traffic control. the current methods used such as timers or human control are proved to be inferior to alleviate this crisis. In this project, a system to control the traffic by measuring the real-time vehicle density using canny edge detection with digital image processing is proposed. This imposing traffic control system offers significant improvement in response time, vehicle management, automation, reliability and overall efficiency over the existing systems. As the problem of urban traffic congestion intensifies, there is a pressing need for the introduction of advanced technology and equipment to improve the state-of-the-art of traffic control. Besides that, the complete technique from image acquisition to edge detection and finally green signal allotment using four sample images of different traffic conditions is illustrated with proper schematics and the final results are verified by hardware implementation.</a:t>
            </a:r>
            <a:endParaRPr lang="en-US" sz="2800" dirty="0">
              <a:solidFill>
                <a:schemeClr val="bg1"/>
              </a:solidFill>
            </a:endParaRPr>
          </a:p>
          <a:p>
            <a:endParaRPr lang="en-IN" sz="2400" dirty="0">
              <a:solidFill>
                <a:schemeClr val="bg1"/>
              </a:solidFill>
            </a:endParaRPr>
          </a:p>
        </p:txBody>
      </p:sp>
      <p:sp>
        <p:nvSpPr>
          <p:cNvPr id="3" name="TextBox 2">
            <a:extLst>
              <a:ext uri="{FF2B5EF4-FFF2-40B4-BE49-F238E27FC236}">
                <a16:creationId xmlns:a16="http://schemas.microsoft.com/office/drawing/2014/main" id="{497B294C-1055-718A-E48D-65619F15221C}"/>
              </a:ext>
            </a:extLst>
          </p:cNvPr>
          <p:cNvSpPr txBox="1"/>
          <p:nvPr/>
        </p:nvSpPr>
        <p:spPr>
          <a:xfrm>
            <a:off x="13640696" y="7412019"/>
            <a:ext cx="494595" cy="369332"/>
          </a:xfrm>
          <a:prstGeom prst="rect">
            <a:avLst/>
          </a:prstGeom>
          <a:noFill/>
        </p:spPr>
        <p:txBody>
          <a:bodyPr wrap="square" rtlCol="0">
            <a:spAutoFit/>
          </a:bodyPr>
          <a:lstStyle/>
          <a:p>
            <a:r>
              <a:rPr lang="en-IN" dirty="0">
                <a:solidFill>
                  <a:schemeClr val="bg1"/>
                </a:solidFill>
              </a:rPr>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739504" y="-660559"/>
            <a:ext cx="14630400" cy="8229600"/>
          </a:xfrm>
          <a:prstGeom prst="rect">
            <a:avLst/>
          </a:prstGeom>
          <a:solidFill>
            <a:srgbClr val="0C0A33"/>
          </a:solidFill>
          <a:ln/>
        </p:spPr>
        <p:txBody>
          <a:bodyPr/>
          <a:lstStyle/>
          <a:p>
            <a:pPr algn="just"/>
            <a:r>
              <a:rPr lang="en-IN" sz="1800">
                <a:latin typeface="Times New Roman" panose="02020603050405020304" pitchFamily="18" charset="0"/>
                <a:cs typeface="Times New Roman" panose="02020603050405020304" pitchFamily="18" charset="0"/>
              </a:rPr>
              <a:t>Traffic management is an issue which impacts us almost daily. Use of the technology and real time analysis can actually lead to a smooth traffic management . The common reason for traffic congestion is due to poor traffic prioritization.</a:t>
            </a:r>
            <a:endParaRPr lang="en-IN" sz="1800" dirty="0">
              <a:latin typeface="Times New Roman" panose="02020603050405020304" pitchFamily="18" charset="0"/>
              <a:cs typeface="Times New Roman" panose="02020603050405020304" pitchFamily="18" charset="0"/>
            </a:endParaRPr>
          </a:p>
        </p:txBody>
      </p:sp>
      <p:sp>
        <p:nvSpPr>
          <p:cNvPr id="4" name="Text 2"/>
          <p:cNvSpPr/>
          <p:nvPr/>
        </p:nvSpPr>
        <p:spPr>
          <a:xfrm>
            <a:off x="2348389" y="1162883"/>
            <a:ext cx="9933503" cy="1388745"/>
          </a:xfrm>
          <a:prstGeom prst="rect">
            <a:avLst/>
          </a:prstGeom>
          <a:noFill/>
          <a:ln/>
        </p:spPr>
        <p:txBody>
          <a:bodyPr wrap="square" rtlCol="0" anchor="t"/>
          <a:lstStyle/>
          <a:p>
            <a:pPr marL="0" indent="0">
              <a:lnSpc>
                <a:spcPts val="5468"/>
              </a:lnSpc>
              <a:buNone/>
            </a:pPr>
            <a:endParaRPr lang="en-US" sz="4374" dirty="0"/>
          </a:p>
        </p:txBody>
      </p:sp>
      <p:sp>
        <p:nvSpPr>
          <p:cNvPr id="5" name="Text 3"/>
          <p:cNvSpPr/>
          <p:nvPr/>
        </p:nvSpPr>
        <p:spPr>
          <a:xfrm>
            <a:off x="2348389" y="3107055"/>
            <a:ext cx="2949416" cy="694373"/>
          </a:xfrm>
          <a:prstGeom prst="rect">
            <a:avLst/>
          </a:prstGeom>
          <a:noFill/>
          <a:ln/>
        </p:spPr>
        <p:txBody>
          <a:bodyPr wrap="square" rtlCol="0" anchor="t"/>
          <a:lstStyle/>
          <a:p>
            <a:pPr marL="0" indent="0">
              <a:lnSpc>
                <a:spcPts val="2734"/>
              </a:lnSpc>
              <a:buNone/>
            </a:pPr>
            <a:endParaRPr lang="en-US" sz="2187" dirty="0"/>
          </a:p>
        </p:txBody>
      </p:sp>
      <p:sp>
        <p:nvSpPr>
          <p:cNvPr id="6" name="Text 4"/>
          <p:cNvSpPr/>
          <p:nvPr/>
        </p:nvSpPr>
        <p:spPr>
          <a:xfrm>
            <a:off x="2348389" y="4023598"/>
            <a:ext cx="2949416" cy="2843213"/>
          </a:xfrm>
          <a:prstGeom prst="rect">
            <a:avLst/>
          </a:prstGeom>
          <a:noFill/>
          <a:ln/>
        </p:spPr>
        <p:txBody>
          <a:bodyPr wrap="square" rtlCol="0" anchor="t"/>
          <a:lstStyle/>
          <a:p>
            <a:pPr marL="0" indent="0">
              <a:lnSpc>
                <a:spcPts val="2799"/>
              </a:lnSpc>
              <a:buNone/>
            </a:pPr>
            <a:endParaRPr lang="en-US" sz="1750" dirty="0"/>
          </a:p>
        </p:txBody>
      </p:sp>
      <p:sp>
        <p:nvSpPr>
          <p:cNvPr id="7" name="Text 5"/>
          <p:cNvSpPr/>
          <p:nvPr/>
        </p:nvSpPr>
        <p:spPr>
          <a:xfrm>
            <a:off x="5847398" y="3107055"/>
            <a:ext cx="2949416" cy="694373"/>
          </a:xfrm>
          <a:prstGeom prst="rect">
            <a:avLst/>
          </a:prstGeom>
          <a:noFill/>
          <a:ln/>
        </p:spPr>
        <p:txBody>
          <a:bodyPr wrap="square" rtlCol="0" anchor="t"/>
          <a:lstStyle/>
          <a:p>
            <a:pPr marL="0" indent="0">
              <a:lnSpc>
                <a:spcPts val="2734"/>
              </a:lnSpc>
              <a:buNone/>
            </a:pPr>
            <a:endParaRPr lang="en-US" sz="2187" dirty="0"/>
          </a:p>
        </p:txBody>
      </p:sp>
      <p:sp>
        <p:nvSpPr>
          <p:cNvPr id="8" name="Text 6"/>
          <p:cNvSpPr/>
          <p:nvPr/>
        </p:nvSpPr>
        <p:spPr>
          <a:xfrm>
            <a:off x="5847398" y="4023598"/>
            <a:ext cx="2949416" cy="2843213"/>
          </a:xfrm>
          <a:prstGeom prst="rect">
            <a:avLst/>
          </a:prstGeom>
          <a:noFill/>
          <a:ln/>
        </p:spPr>
        <p:txBody>
          <a:bodyPr wrap="square" rtlCol="0" anchor="t"/>
          <a:lstStyle/>
          <a:p>
            <a:pPr marL="0" indent="0">
              <a:lnSpc>
                <a:spcPts val="2799"/>
              </a:lnSpc>
              <a:buNone/>
            </a:pPr>
            <a:endParaRPr lang="en-US" sz="1750" dirty="0"/>
          </a:p>
        </p:txBody>
      </p:sp>
      <p:sp>
        <p:nvSpPr>
          <p:cNvPr id="9" name="Text 7"/>
          <p:cNvSpPr/>
          <p:nvPr/>
        </p:nvSpPr>
        <p:spPr>
          <a:xfrm>
            <a:off x="9346406" y="3107055"/>
            <a:ext cx="2949416" cy="694373"/>
          </a:xfrm>
          <a:prstGeom prst="rect">
            <a:avLst/>
          </a:prstGeom>
          <a:noFill/>
          <a:ln/>
        </p:spPr>
        <p:txBody>
          <a:bodyPr wrap="square" rtlCol="0" anchor="t"/>
          <a:lstStyle/>
          <a:p>
            <a:pPr marL="0" indent="0">
              <a:lnSpc>
                <a:spcPts val="2734"/>
              </a:lnSpc>
              <a:buNone/>
            </a:pPr>
            <a:endParaRPr lang="en-US" sz="2187" dirty="0"/>
          </a:p>
        </p:txBody>
      </p:sp>
      <p:sp>
        <p:nvSpPr>
          <p:cNvPr id="10" name="Text 8"/>
          <p:cNvSpPr/>
          <p:nvPr/>
        </p:nvSpPr>
        <p:spPr>
          <a:xfrm>
            <a:off x="1522824" y="1388608"/>
            <a:ext cx="8621638" cy="3798011"/>
          </a:xfrm>
          <a:prstGeom prst="rect">
            <a:avLst/>
          </a:prstGeom>
          <a:noFill/>
          <a:ln/>
        </p:spPr>
        <p:txBody>
          <a:bodyPr wrap="square" rtlCol="0" anchor="t"/>
          <a:lstStyle/>
          <a:p>
            <a:pPr>
              <a:lnSpc>
                <a:spcPts val="2799"/>
              </a:lnSpc>
            </a:pPr>
            <a:r>
              <a:rPr lang="en" sz="5400" b="1" dirty="0">
                <a:solidFill>
                  <a:schemeClr val="bg1"/>
                </a:solidFill>
                <a:latin typeface="Times New Roman" panose="02020603050405020304" pitchFamily="18" charset="0"/>
                <a:cs typeface="Times New Roman" panose="02020603050405020304" pitchFamily="18" charset="0"/>
              </a:rPr>
              <a:t>MOTIVATION:</a:t>
            </a:r>
          </a:p>
          <a:p>
            <a:pPr>
              <a:lnSpc>
                <a:spcPts val="2799"/>
              </a:lnSpc>
            </a:pPr>
            <a:endParaRPr lang="en" sz="4800" dirty="0">
              <a:solidFill>
                <a:schemeClr val="bg1"/>
              </a:solidFill>
              <a:latin typeface="Times New Roman" panose="02020603050405020304" pitchFamily="18" charset="0"/>
              <a:cs typeface="Times New Roman" panose="02020603050405020304" pitchFamily="18" charset="0"/>
            </a:endParaRPr>
          </a:p>
          <a:p>
            <a:pPr>
              <a:lnSpc>
                <a:spcPts val="2799"/>
              </a:lnSpc>
            </a:pPr>
            <a:endParaRPr lang="en" sz="4800" dirty="0">
              <a:solidFill>
                <a:schemeClr val="bg1"/>
              </a:solidFill>
              <a:latin typeface="Times New Roman" panose="02020603050405020304" pitchFamily="18" charset="0"/>
              <a:cs typeface="Times New Roman" panose="02020603050405020304" pitchFamily="18" charset="0"/>
            </a:endParaRPr>
          </a:p>
          <a:p>
            <a:pPr>
              <a:lnSpc>
                <a:spcPts val="2799"/>
              </a:lnSpc>
            </a:pPr>
            <a:r>
              <a:rPr lang="en" sz="4000" dirty="0">
                <a:solidFill>
                  <a:schemeClr val="bg1"/>
                </a:solidFill>
                <a:latin typeface="Times New Roman" panose="02020603050405020304" pitchFamily="18" charset="0"/>
                <a:cs typeface="Times New Roman" panose="02020603050405020304" pitchFamily="18" charset="0"/>
              </a:rPr>
              <a:t>*    </a:t>
            </a:r>
            <a:r>
              <a:rPr lang="en-IN" sz="2800" dirty="0">
                <a:solidFill>
                  <a:schemeClr val="bg1"/>
                </a:solidFill>
                <a:latin typeface="Times New Roman" panose="02020603050405020304" pitchFamily="18" charset="0"/>
                <a:cs typeface="Times New Roman" panose="02020603050405020304" pitchFamily="18" charset="0"/>
              </a:rPr>
              <a:t>Traffic management is an issue which impacts us almost daily. Use of the technology and real time analysis can actually lead to a smooth traffic management . The common reason for traffic congestion is due to poor traffic prioritization.</a:t>
            </a:r>
          </a:p>
          <a:p>
            <a:pPr marL="0" indent="0">
              <a:lnSpc>
                <a:spcPts val="2799"/>
              </a:lnSpc>
              <a:buNone/>
            </a:pPr>
            <a:endParaRPr lang="en-US" sz="4800" dirty="0">
              <a:solidFill>
                <a:schemeClr val="bg1"/>
              </a:solidFill>
            </a:endParaRPr>
          </a:p>
        </p:txBody>
      </p:sp>
      <p:pic>
        <p:nvPicPr>
          <p:cNvPr id="12" name="Google Shape;449;p41">
            <a:extLst>
              <a:ext uri="{FF2B5EF4-FFF2-40B4-BE49-F238E27FC236}">
                <a16:creationId xmlns:a16="http://schemas.microsoft.com/office/drawing/2014/main" id="{B6DD4317-1D97-8E91-6CC8-D07C0FA3A40C}"/>
              </a:ext>
            </a:extLst>
          </p:cNvPr>
          <p:cNvPicPr preferRelativeResize="0">
            <a:picLocks/>
          </p:cNvPicPr>
          <p:nvPr/>
        </p:nvPicPr>
        <p:blipFill rotWithShape="1">
          <a:blip r:embed="rId3">
            <a:alphaModFix/>
          </a:blip>
          <a:srcRect l="3244" r="3244"/>
          <a:stretch/>
        </p:blipFill>
        <p:spPr>
          <a:xfrm>
            <a:off x="10284311" y="-236668"/>
            <a:ext cx="4991548" cy="7805709"/>
          </a:xfrm>
          <a:prstGeom prst="rect">
            <a:avLst/>
          </a:prstGeom>
        </p:spPr>
      </p:pic>
      <p:sp>
        <p:nvSpPr>
          <p:cNvPr id="11" name="TextBox 10">
            <a:extLst>
              <a:ext uri="{FF2B5EF4-FFF2-40B4-BE49-F238E27FC236}">
                <a16:creationId xmlns:a16="http://schemas.microsoft.com/office/drawing/2014/main" id="{AB214340-7B8D-1CB2-DE2F-69BA90F6C6CE}"/>
              </a:ext>
            </a:extLst>
          </p:cNvPr>
          <p:cNvSpPr txBox="1"/>
          <p:nvPr/>
        </p:nvSpPr>
        <p:spPr>
          <a:xfrm>
            <a:off x="1522824" y="6777318"/>
            <a:ext cx="45719" cy="369332"/>
          </a:xfrm>
          <a:prstGeom prst="rect">
            <a:avLst/>
          </a:prstGeom>
          <a:noFill/>
        </p:spPr>
        <p:txBody>
          <a:bodyPr wrap="square" rtlCol="0">
            <a:spAutoFit/>
          </a:bodyPr>
          <a:lstStyle/>
          <a:p>
            <a:r>
              <a:rPr lang="en-IN" dirty="0">
                <a:solidFill>
                  <a:schemeClr val="bg1"/>
                </a:solidFill>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59346"/>
            <a:ext cx="14630400" cy="8229600"/>
          </a:xfrm>
          <a:prstGeom prst="rect">
            <a:avLst/>
          </a:prstGeom>
          <a:solidFill>
            <a:srgbClr val="150D48"/>
          </a:solidFill>
          <a:ln/>
        </p:spPr>
        <p:txBody>
          <a:bodyPr/>
          <a:lstStyle/>
          <a:p>
            <a:endParaRPr lang="en-IN" dirty="0"/>
          </a:p>
        </p:txBody>
      </p:sp>
      <p:sp>
        <p:nvSpPr>
          <p:cNvPr id="4" name="Text 2"/>
          <p:cNvSpPr/>
          <p:nvPr/>
        </p:nvSpPr>
        <p:spPr>
          <a:xfrm>
            <a:off x="1478370" y="1129217"/>
            <a:ext cx="9818251" cy="694373"/>
          </a:xfrm>
          <a:prstGeom prst="rect">
            <a:avLst/>
          </a:prstGeom>
          <a:noFill/>
          <a:ln/>
        </p:spPr>
        <p:txBody>
          <a:bodyPr wrap="none" rtlCol="0" anchor="t"/>
          <a:lstStyle/>
          <a:p>
            <a:pPr marL="0" indent="0">
              <a:lnSpc>
                <a:spcPts val="5468"/>
              </a:lnSpc>
              <a:buNone/>
            </a:pPr>
            <a:r>
              <a:rPr lang="en-IN" sz="5400" b="1" dirty="0">
                <a:solidFill>
                  <a:schemeClr val="bg1"/>
                </a:solidFill>
                <a:latin typeface="Times New Roman" panose="02020603050405020304" pitchFamily="18" charset="0"/>
                <a:cs typeface="Times New Roman" panose="02020603050405020304" pitchFamily="18" charset="0"/>
              </a:rPr>
              <a:t>PROBLEM STATEMENT</a:t>
            </a:r>
            <a:r>
              <a:rPr lang="en-US" sz="5400" b="1" dirty="0">
                <a:solidFill>
                  <a:schemeClr val="bg1"/>
                </a:solidFill>
                <a:latin typeface="Times New Roman" panose="02020603050405020304" pitchFamily="18" charset="0"/>
                <a:cs typeface="Times New Roman" panose="02020603050405020304" pitchFamily="18" charset="0"/>
              </a:rPr>
              <a:t>:</a:t>
            </a:r>
            <a:endParaRPr lang="en-IN" sz="5400" b="1" dirty="0">
              <a:solidFill>
                <a:schemeClr val="bg1"/>
              </a:solidFill>
              <a:latin typeface="Times New Roman" panose="02020603050405020304" pitchFamily="18" charset="0"/>
              <a:cs typeface="Times New Roman" panose="02020603050405020304" pitchFamily="18" charset="0"/>
            </a:endParaRPr>
          </a:p>
        </p:txBody>
      </p:sp>
      <p:sp>
        <p:nvSpPr>
          <p:cNvPr id="7" name="Text 5"/>
          <p:cNvSpPr/>
          <p:nvPr/>
        </p:nvSpPr>
        <p:spPr>
          <a:xfrm>
            <a:off x="3070503" y="2671048"/>
            <a:ext cx="2777490" cy="347186"/>
          </a:xfrm>
          <a:prstGeom prst="rect">
            <a:avLst/>
          </a:prstGeom>
          <a:noFill/>
          <a:ln/>
        </p:spPr>
        <p:txBody>
          <a:bodyPr wrap="none" rtlCol="0" anchor="t"/>
          <a:lstStyle/>
          <a:p>
            <a:pPr marL="0" indent="0">
              <a:lnSpc>
                <a:spcPts val="2734"/>
              </a:lnSpc>
              <a:buNone/>
            </a:pPr>
            <a:endParaRPr lang="en-US" sz="2187" dirty="0"/>
          </a:p>
        </p:txBody>
      </p:sp>
      <p:sp>
        <p:nvSpPr>
          <p:cNvPr id="8" name="Text 6"/>
          <p:cNvSpPr/>
          <p:nvPr/>
        </p:nvSpPr>
        <p:spPr>
          <a:xfrm>
            <a:off x="1478370" y="2610199"/>
            <a:ext cx="12162327" cy="4438055"/>
          </a:xfrm>
          <a:prstGeom prst="rect">
            <a:avLst/>
          </a:prstGeom>
          <a:noFill/>
          <a:ln/>
        </p:spPr>
        <p:txBody>
          <a:bodyPr wrap="square" rtlCol="0" anchor="t"/>
          <a:lstStyle/>
          <a:p>
            <a:pPr>
              <a:lnSpc>
                <a:spcPts val="2799"/>
              </a:lnSpc>
            </a:pPr>
            <a:r>
              <a:rPr lang="en-US" sz="2400" dirty="0">
                <a:solidFill>
                  <a:schemeClr val="bg1"/>
                </a:solidFill>
                <a:latin typeface="Times New Roman" panose="02020603050405020304" pitchFamily="18" charset="0"/>
                <a:cs typeface="Times New Roman" panose="02020603050405020304" pitchFamily="18" charset="0"/>
              </a:rPr>
              <a:t>In the past, induction loops and infrared light sensors were two examples of various systems for collecting traffic data, each with its own set of limitations. Combining continuous traffic data from CCTV footage captured near traffic lights has recently yielded promising results for image processing. There are a lot of different ways to measure how many people attend social events. Others count the number of cars, while some count  the  overall  amount of  pixels.  These  methods  have  produced  excellent outcomes  in  terms  of  the  traffic  metrics  associated  with  social  events.  Regardless, handling  countless vehicles might neglect to merge truck or auto-truck as vehicles, which are famous methods of transportation in South Asian nations, and may bring about misdirecting results if intra vehicular apportioning is little (two vehicles near one another might be considered to be one). Furthermore, a traffic officer (Cop) is in charge of traffic control under current regulations.</a:t>
            </a:r>
            <a:endParaRPr lang="en-IN" sz="2400" dirty="0">
              <a:solidFill>
                <a:schemeClr val="bg1"/>
              </a:solidFill>
              <a:latin typeface="Times New Roman" panose="02020603050405020304" pitchFamily="18" charset="0"/>
              <a:cs typeface="Times New Roman" panose="02020603050405020304" pitchFamily="18" charset="0"/>
            </a:endParaRPr>
          </a:p>
          <a:p>
            <a:pPr marL="0" indent="0">
              <a:lnSpc>
                <a:spcPts val="2799"/>
              </a:lnSpc>
              <a:buNone/>
            </a:pPr>
            <a:endParaRPr lang="en-US" dirty="0">
              <a:solidFill>
                <a:schemeClr val="bg1"/>
              </a:solidFill>
            </a:endParaRPr>
          </a:p>
        </p:txBody>
      </p:sp>
      <p:sp>
        <p:nvSpPr>
          <p:cNvPr id="15" name="Text 13"/>
          <p:cNvSpPr/>
          <p:nvPr/>
        </p:nvSpPr>
        <p:spPr>
          <a:xfrm>
            <a:off x="3070503" y="5045154"/>
            <a:ext cx="2777490" cy="347186"/>
          </a:xfrm>
          <a:prstGeom prst="rect">
            <a:avLst/>
          </a:prstGeom>
          <a:noFill/>
          <a:ln/>
        </p:spPr>
        <p:txBody>
          <a:bodyPr wrap="none" rtlCol="0" anchor="t"/>
          <a:lstStyle/>
          <a:p>
            <a:pPr marL="0" indent="0">
              <a:lnSpc>
                <a:spcPts val="2734"/>
              </a:lnSpc>
              <a:buNone/>
            </a:pPr>
            <a:endParaRPr lang="en-US" sz="2187" dirty="0"/>
          </a:p>
        </p:txBody>
      </p:sp>
      <p:sp>
        <p:nvSpPr>
          <p:cNvPr id="19" name="Text 17"/>
          <p:cNvSpPr/>
          <p:nvPr/>
        </p:nvSpPr>
        <p:spPr>
          <a:xfrm>
            <a:off x="8148399" y="5045154"/>
            <a:ext cx="3264456" cy="347186"/>
          </a:xfrm>
          <a:prstGeom prst="rect">
            <a:avLst/>
          </a:prstGeom>
          <a:noFill/>
          <a:ln/>
        </p:spPr>
        <p:txBody>
          <a:bodyPr wrap="none" rtlCol="0" anchor="t"/>
          <a:lstStyle/>
          <a:p>
            <a:pPr marL="0" indent="0">
              <a:lnSpc>
                <a:spcPts val="2734"/>
              </a:lnSpc>
              <a:buNone/>
            </a:pPr>
            <a:endParaRPr lang="en-US" sz="2187" dirty="0"/>
          </a:p>
        </p:txBody>
      </p:sp>
      <p:sp>
        <p:nvSpPr>
          <p:cNvPr id="20" name="Text 18"/>
          <p:cNvSpPr/>
          <p:nvPr/>
        </p:nvSpPr>
        <p:spPr>
          <a:xfrm>
            <a:off x="8148399" y="5525572"/>
            <a:ext cx="4133612" cy="1421606"/>
          </a:xfrm>
          <a:prstGeom prst="rect">
            <a:avLst/>
          </a:prstGeom>
          <a:noFill/>
          <a:ln/>
        </p:spPr>
        <p:txBody>
          <a:bodyPr wrap="square" rtlCol="0" anchor="t"/>
          <a:lstStyle/>
          <a:p>
            <a:pPr marL="0" indent="0">
              <a:lnSpc>
                <a:spcPts val="2799"/>
              </a:lnSpc>
              <a:buNone/>
            </a:pPr>
            <a:endParaRPr lang="en-US" sz="1750" dirty="0"/>
          </a:p>
        </p:txBody>
      </p:sp>
      <p:sp>
        <p:nvSpPr>
          <p:cNvPr id="3" name="TextBox 2">
            <a:extLst>
              <a:ext uri="{FF2B5EF4-FFF2-40B4-BE49-F238E27FC236}">
                <a16:creationId xmlns:a16="http://schemas.microsoft.com/office/drawing/2014/main" id="{406A4CF4-6EEE-940D-2A61-71E7E9F1E675}"/>
              </a:ext>
            </a:extLst>
          </p:cNvPr>
          <p:cNvSpPr txBox="1"/>
          <p:nvPr/>
        </p:nvSpPr>
        <p:spPr>
          <a:xfrm>
            <a:off x="13081299" y="7239922"/>
            <a:ext cx="451821" cy="369332"/>
          </a:xfrm>
          <a:prstGeom prst="rect">
            <a:avLst/>
          </a:prstGeom>
          <a:noFill/>
        </p:spPr>
        <p:txBody>
          <a:bodyPr wrap="square" rtlCol="0">
            <a:spAutoFit/>
          </a:bodyPr>
          <a:lstStyle/>
          <a:p>
            <a:r>
              <a:rPr lang="en-IN" dirty="0">
                <a:solidFill>
                  <a:schemeClr val="bg1"/>
                </a:solidFill>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467723" y="-365760"/>
            <a:ext cx="14630400" cy="8229600"/>
          </a:xfrm>
          <a:prstGeom prst="rect">
            <a:avLst/>
          </a:prstGeom>
          <a:solidFill>
            <a:srgbClr val="0C0A33"/>
          </a:solidFill>
          <a:ln/>
        </p:spPr>
      </p:sp>
      <p:sp>
        <p:nvSpPr>
          <p:cNvPr id="4" name="Text 2"/>
          <p:cNvSpPr/>
          <p:nvPr/>
        </p:nvSpPr>
        <p:spPr>
          <a:xfrm>
            <a:off x="1040131" y="633293"/>
            <a:ext cx="7973377" cy="684848"/>
          </a:xfrm>
          <a:prstGeom prst="rect">
            <a:avLst/>
          </a:prstGeom>
          <a:noFill/>
          <a:ln/>
        </p:spPr>
        <p:txBody>
          <a:bodyPr wrap="none" rtlCol="0" anchor="t"/>
          <a:lstStyle/>
          <a:p>
            <a:pPr marL="0" indent="0">
              <a:lnSpc>
                <a:spcPts val="5393"/>
              </a:lnSpc>
              <a:buNone/>
            </a:pPr>
            <a:r>
              <a:rPr lang="en-IN" sz="5400" b="1" dirty="0">
                <a:solidFill>
                  <a:schemeClr val="bg1"/>
                </a:solidFill>
                <a:latin typeface="Times New Roman" panose="02020603050405020304" pitchFamily="18" charset="0"/>
                <a:cs typeface="Times New Roman" panose="02020603050405020304" pitchFamily="18" charset="0"/>
              </a:rPr>
              <a:t>OBJECTIVES:</a:t>
            </a:r>
            <a:endParaRPr lang="en-US" sz="5400" b="1" dirty="0">
              <a:solidFill>
                <a:schemeClr val="bg1"/>
              </a:solidFill>
              <a:latin typeface="Times New Roman" panose="02020603050405020304" pitchFamily="18" charset="0"/>
              <a:cs typeface="Times New Roman" panose="02020603050405020304" pitchFamily="18" charset="0"/>
            </a:endParaRPr>
          </a:p>
        </p:txBody>
      </p:sp>
      <p:sp>
        <p:nvSpPr>
          <p:cNvPr id="6" name="Text 4"/>
          <p:cNvSpPr/>
          <p:nvPr/>
        </p:nvSpPr>
        <p:spPr>
          <a:xfrm>
            <a:off x="2635448" y="1945362"/>
            <a:ext cx="3259574" cy="342424"/>
          </a:xfrm>
          <a:prstGeom prst="rect">
            <a:avLst/>
          </a:prstGeom>
          <a:noFill/>
          <a:ln/>
        </p:spPr>
        <p:txBody>
          <a:bodyPr wrap="none" rtlCol="0" anchor="t"/>
          <a:lstStyle/>
          <a:p>
            <a:pPr marL="0" indent="0">
              <a:lnSpc>
                <a:spcPts val="2696"/>
              </a:lnSpc>
              <a:buNone/>
            </a:pPr>
            <a:endParaRPr lang="en-US" sz="2157" dirty="0"/>
          </a:p>
        </p:txBody>
      </p:sp>
      <p:sp>
        <p:nvSpPr>
          <p:cNvPr id="7" name="Text 5"/>
          <p:cNvSpPr/>
          <p:nvPr/>
        </p:nvSpPr>
        <p:spPr>
          <a:xfrm>
            <a:off x="2635448" y="2419231"/>
            <a:ext cx="4351139" cy="2103834"/>
          </a:xfrm>
          <a:prstGeom prst="rect">
            <a:avLst/>
          </a:prstGeom>
          <a:noFill/>
          <a:ln/>
        </p:spPr>
        <p:txBody>
          <a:bodyPr wrap="square" rtlCol="0" anchor="t"/>
          <a:lstStyle/>
          <a:p>
            <a:pPr marL="0" indent="0">
              <a:lnSpc>
                <a:spcPts val="2761"/>
              </a:lnSpc>
              <a:buNone/>
            </a:pPr>
            <a:endParaRPr lang="en-US" sz="1726" dirty="0"/>
          </a:p>
        </p:txBody>
      </p:sp>
      <p:sp>
        <p:nvSpPr>
          <p:cNvPr id="9" name="Text 7"/>
          <p:cNvSpPr/>
          <p:nvPr/>
        </p:nvSpPr>
        <p:spPr>
          <a:xfrm>
            <a:off x="7643813" y="1945362"/>
            <a:ext cx="2739390" cy="342424"/>
          </a:xfrm>
          <a:prstGeom prst="rect">
            <a:avLst/>
          </a:prstGeom>
          <a:noFill/>
          <a:ln/>
        </p:spPr>
        <p:txBody>
          <a:bodyPr wrap="none" rtlCol="0" anchor="t"/>
          <a:lstStyle/>
          <a:p>
            <a:pPr marL="0" indent="0">
              <a:lnSpc>
                <a:spcPts val="2696"/>
              </a:lnSpc>
              <a:buNone/>
            </a:pPr>
            <a:endParaRPr lang="en-US" sz="2157" dirty="0"/>
          </a:p>
        </p:txBody>
      </p:sp>
      <p:sp>
        <p:nvSpPr>
          <p:cNvPr id="10" name="Text 8"/>
          <p:cNvSpPr/>
          <p:nvPr/>
        </p:nvSpPr>
        <p:spPr>
          <a:xfrm>
            <a:off x="7643813" y="2419231"/>
            <a:ext cx="4351139" cy="1753195"/>
          </a:xfrm>
          <a:prstGeom prst="rect">
            <a:avLst/>
          </a:prstGeom>
          <a:noFill/>
          <a:ln/>
        </p:spPr>
        <p:txBody>
          <a:bodyPr wrap="square" rtlCol="0" anchor="t"/>
          <a:lstStyle/>
          <a:p>
            <a:pPr marL="0" indent="0">
              <a:lnSpc>
                <a:spcPts val="2761"/>
              </a:lnSpc>
              <a:buNone/>
            </a:pPr>
            <a:endParaRPr lang="en-US" sz="1726" dirty="0"/>
          </a:p>
        </p:txBody>
      </p:sp>
      <p:sp>
        <p:nvSpPr>
          <p:cNvPr id="12" name="Text 10"/>
          <p:cNvSpPr/>
          <p:nvPr/>
        </p:nvSpPr>
        <p:spPr>
          <a:xfrm>
            <a:off x="2635448" y="5180290"/>
            <a:ext cx="2739390" cy="342424"/>
          </a:xfrm>
          <a:prstGeom prst="rect">
            <a:avLst/>
          </a:prstGeom>
          <a:noFill/>
          <a:ln/>
        </p:spPr>
        <p:txBody>
          <a:bodyPr wrap="none" rtlCol="0" anchor="t"/>
          <a:lstStyle/>
          <a:p>
            <a:pPr marL="0" indent="0">
              <a:lnSpc>
                <a:spcPts val="2696"/>
              </a:lnSpc>
              <a:buNone/>
            </a:pPr>
            <a:endParaRPr lang="en-US" sz="2157" dirty="0"/>
          </a:p>
        </p:txBody>
      </p:sp>
      <p:sp>
        <p:nvSpPr>
          <p:cNvPr id="13" name="Text 11"/>
          <p:cNvSpPr/>
          <p:nvPr/>
        </p:nvSpPr>
        <p:spPr>
          <a:xfrm>
            <a:off x="2635448" y="5654159"/>
            <a:ext cx="4351139" cy="1402556"/>
          </a:xfrm>
          <a:prstGeom prst="rect">
            <a:avLst/>
          </a:prstGeom>
          <a:noFill/>
          <a:ln/>
        </p:spPr>
        <p:txBody>
          <a:bodyPr wrap="square" rtlCol="0" anchor="t"/>
          <a:lstStyle/>
          <a:p>
            <a:pPr marL="0" indent="0">
              <a:lnSpc>
                <a:spcPts val="2761"/>
              </a:lnSpc>
              <a:buNone/>
            </a:pPr>
            <a:endParaRPr lang="en-US" sz="1726" dirty="0"/>
          </a:p>
        </p:txBody>
      </p:sp>
      <p:sp>
        <p:nvSpPr>
          <p:cNvPr id="15" name="Text 13"/>
          <p:cNvSpPr/>
          <p:nvPr/>
        </p:nvSpPr>
        <p:spPr>
          <a:xfrm>
            <a:off x="1222903" y="2197218"/>
            <a:ext cx="13184474" cy="4571572"/>
          </a:xfrm>
          <a:prstGeom prst="rect">
            <a:avLst/>
          </a:prstGeom>
          <a:noFill/>
          <a:ln/>
        </p:spPr>
        <p:txBody>
          <a:bodyPr wrap="none" rtlCol="0" anchor="t"/>
          <a:lstStyle/>
          <a:p>
            <a:pPr algn="just"/>
            <a:r>
              <a:rPr lang="en-IN" sz="2400" dirty="0">
                <a:solidFill>
                  <a:schemeClr val="bg1"/>
                </a:solidFill>
                <a:latin typeface="Times New Roman" panose="02020603050405020304" pitchFamily="18" charset="0"/>
                <a:ea typeface="Cascadia Mono SemiBold" panose="020B0609020000020004" pitchFamily="49" charset="0"/>
                <a:cs typeface="Times New Roman" panose="02020603050405020304" pitchFamily="18" charset="0"/>
              </a:rPr>
              <a:t>1. The project processed a system for controlling the traffic light by image processing.</a:t>
            </a:r>
            <a:r>
              <a:rPr lang="en-IN" sz="2400" dirty="0">
                <a:latin typeface="Times New Roman" panose="02020603050405020304" pitchFamily="18" charset="0"/>
                <a:ea typeface="Cascadia Mono SemiBold" panose="020B0609020000020004" pitchFamily="49" charset="0"/>
                <a:cs typeface="Times New Roman" panose="02020603050405020304" pitchFamily="18" charset="0"/>
              </a:rPr>
              <a:t>.</a:t>
            </a:r>
          </a:p>
          <a:p>
            <a:pPr algn="just"/>
            <a:endParaRPr lang="en-IN" sz="2400" dirty="0">
              <a:latin typeface="Times New Roman" panose="02020603050405020304" pitchFamily="18" charset="0"/>
              <a:ea typeface="Cascadia Mono SemiBold" panose="020B0609020000020004" pitchFamily="49" charset="0"/>
              <a:cs typeface="Times New Roman" panose="02020603050405020304" pitchFamily="18" charset="0"/>
            </a:endParaRPr>
          </a:p>
          <a:p>
            <a:pPr algn="just"/>
            <a:r>
              <a:rPr lang="en-IN" sz="2400" dirty="0">
                <a:solidFill>
                  <a:schemeClr val="bg1"/>
                </a:solidFill>
                <a:latin typeface="Times New Roman" panose="02020603050405020304" pitchFamily="18" charset="0"/>
                <a:ea typeface="Cascadia Mono SemiBold" panose="020B0609020000020004" pitchFamily="49" charset="0"/>
                <a:cs typeface="Times New Roman" panose="02020603050405020304" pitchFamily="18" charset="0"/>
              </a:rPr>
              <a:t>2.  In this system ,the vehicles are not being detected by sensors , rather it is detected by images.</a:t>
            </a:r>
          </a:p>
          <a:p>
            <a:pPr algn="just"/>
            <a:r>
              <a:rPr lang="en-IN" sz="2400" dirty="0">
                <a:solidFill>
                  <a:schemeClr val="bg1"/>
                </a:solidFill>
                <a:latin typeface="Times New Roman" panose="02020603050405020304" pitchFamily="18" charset="0"/>
                <a:ea typeface="Cascadia Mono SemiBold" panose="020B0609020000020004" pitchFamily="49" charset="0"/>
                <a:cs typeface="Times New Roman" panose="02020603050405020304" pitchFamily="18" charset="0"/>
              </a:rPr>
              <a:t> </a:t>
            </a:r>
          </a:p>
          <a:p>
            <a:pPr algn="just"/>
            <a:r>
              <a:rPr lang="en-IN" sz="2400" dirty="0">
                <a:solidFill>
                  <a:schemeClr val="bg1"/>
                </a:solidFill>
                <a:latin typeface="Times New Roman" panose="02020603050405020304" pitchFamily="18" charset="0"/>
                <a:ea typeface="Cascadia Mono SemiBold" panose="020B0609020000020004" pitchFamily="49" charset="0"/>
                <a:cs typeface="Times New Roman" panose="02020603050405020304" pitchFamily="18" charset="0"/>
              </a:rPr>
              <a:t>3 . In this process initially the system will have picture of the traffic road and the system will</a:t>
            </a:r>
          </a:p>
          <a:p>
            <a:pPr algn="just"/>
            <a:r>
              <a:rPr lang="en-IN" sz="2400" dirty="0">
                <a:solidFill>
                  <a:schemeClr val="bg1"/>
                </a:solidFill>
                <a:latin typeface="Times New Roman" panose="02020603050405020304" pitchFamily="18" charset="0"/>
                <a:ea typeface="Cascadia Mono SemiBold" panose="020B0609020000020004" pitchFamily="49" charset="0"/>
                <a:cs typeface="Times New Roman" panose="02020603050405020304" pitchFamily="18" charset="0"/>
              </a:rPr>
              <a:t>     continuously taking pictures of the road and will compare those with traffic ones which will</a:t>
            </a:r>
          </a:p>
          <a:p>
            <a:pPr algn="just"/>
            <a:r>
              <a:rPr lang="en-IN" sz="2400" dirty="0">
                <a:solidFill>
                  <a:schemeClr val="bg1"/>
                </a:solidFill>
                <a:latin typeface="Times New Roman" panose="02020603050405020304" pitchFamily="18" charset="0"/>
                <a:ea typeface="Cascadia Mono SemiBold" panose="020B0609020000020004" pitchFamily="49" charset="0"/>
                <a:cs typeface="Times New Roman" panose="02020603050405020304" pitchFamily="18" charset="0"/>
              </a:rPr>
              <a:t>     gives signal of the density of vehicles present on the road.</a:t>
            </a:r>
          </a:p>
          <a:p>
            <a:pPr algn="just">
              <a:lnSpc>
                <a:spcPts val="2696"/>
              </a:lnSpc>
            </a:pPr>
            <a:endParaRPr lang="en-US" sz="2400" dirty="0">
              <a:solidFill>
                <a:schemeClr val="bg1"/>
              </a:solidFill>
            </a:endParaRPr>
          </a:p>
          <a:p>
            <a:pPr marL="0" indent="0" algn="just">
              <a:lnSpc>
                <a:spcPts val="2696"/>
              </a:lnSpc>
              <a:buNone/>
            </a:pPr>
            <a:endParaRPr lang="en-US" sz="2157" dirty="0"/>
          </a:p>
        </p:txBody>
      </p:sp>
      <p:sp>
        <p:nvSpPr>
          <p:cNvPr id="16" name="Text 14"/>
          <p:cNvSpPr/>
          <p:nvPr/>
        </p:nvSpPr>
        <p:spPr>
          <a:xfrm>
            <a:off x="7643813" y="5654159"/>
            <a:ext cx="4351139" cy="1753195"/>
          </a:xfrm>
          <a:prstGeom prst="rect">
            <a:avLst/>
          </a:prstGeom>
          <a:noFill/>
          <a:ln/>
        </p:spPr>
        <p:txBody>
          <a:bodyPr wrap="square" rtlCol="0" anchor="t"/>
          <a:lstStyle/>
          <a:p>
            <a:pPr marL="0" indent="0">
              <a:lnSpc>
                <a:spcPts val="2761"/>
              </a:lnSpc>
              <a:buNone/>
            </a:pPr>
            <a:endParaRPr lang="en-US" sz="1726" dirty="0"/>
          </a:p>
        </p:txBody>
      </p:sp>
      <p:sp>
        <p:nvSpPr>
          <p:cNvPr id="5" name="TextBox 4">
            <a:extLst>
              <a:ext uri="{FF2B5EF4-FFF2-40B4-BE49-F238E27FC236}">
                <a16:creationId xmlns:a16="http://schemas.microsoft.com/office/drawing/2014/main" id="{C6AD55D6-F6C6-CD57-1CA9-41F77F1CFA35}"/>
              </a:ext>
            </a:extLst>
          </p:cNvPr>
          <p:cNvSpPr txBox="1"/>
          <p:nvPr/>
        </p:nvSpPr>
        <p:spPr>
          <a:xfrm>
            <a:off x="1040131" y="7056715"/>
            <a:ext cx="498213" cy="369332"/>
          </a:xfrm>
          <a:prstGeom prst="rect">
            <a:avLst/>
          </a:prstGeom>
          <a:noFill/>
        </p:spPr>
        <p:txBody>
          <a:bodyPr wrap="square" rtlCol="0">
            <a:spAutoFit/>
          </a:bodyPr>
          <a:lstStyle/>
          <a:p>
            <a:r>
              <a:rPr lang="en-IN" dirty="0">
                <a:solidFill>
                  <a:schemeClr val="bg1"/>
                </a:solidFill>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4" name="Text 2"/>
          <p:cNvSpPr/>
          <p:nvPr/>
        </p:nvSpPr>
        <p:spPr>
          <a:xfrm>
            <a:off x="4381584" y="939080"/>
            <a:ext cx="8133159" cy="694373"/>
          </a:xfrm>
          <a:prstGeom prst="rect">
            <a:avLst/>
          </a:prstGeom>
          <a:noFill/>
          <a:ln/>
        </p:spPr>
        <p:txBody>
          <a:bodyPr wrap="none" rtlCol="0" anchor="t"/>
          <a:lstStyle/>
          <a:p>
            <a:pPr marL="0" indent="0">
              <a:lnSpc>
                <a:spcPts val="5468"/>
              </a:lnSpc>
              <a:buNone/>
            </a:pPr>
            <a:r>
              <a:rPr lang="en-IN" sz="5400" b="1" dirty="0">
                <a:solidFill>
                  <a:schemeClr val="bg1"/>
                </a:solidFill>
                <a:latin typeface="Times New Roman" panose="02020603050405020304" pitchFamily="18" charset="0"/>
                <a:cs typeface="Times New Roman" panose="02020603050405020304" pitchFamily="18" charset="0"/>
              </a:rPr>
              <a:t>ARCHITECTURE:</a:t>
            </a:r>
            <a:endParaRPr lang="en-US" sz="5400" b="1" dirty="0">
              <a:solidFill>
                <a:schemeClr val="bg1"/>
              </a:solidFill>
              <a:latin typeface="Times New Roman" panose="02020603050405020304" pitchFamily="18" charset="0"/>
              <a:cs typeface="Times New Roman" panose="02020603050405020304" pitchFamily="18" charset="0"/>
            </a:endParaRPr>
          </a:p>
        </p:txBody>
      </p:sp>
      <p:sp>
        <p:nvSpPr>
          <p:cNvPr id="7" name="Text 4"/>
          <p:cNvSpPr/>
          <p:nvPr/>
        </p:nvSpPr>
        <p:spPr>
          <a:xfrm>
            <a:off x="2348389" y="3887391"/>
            <a:ext cx="2233374" cy="2487811"/>
          </a:xfrm>
          <a:prstGeom prst="rect">
            <a:avLst/>
          </a:prstGeom>
          <a:noFill/>
          <a:ln/>
        </p:spPr>
        <p:txBody>
          <a:bodyPr wrap="square" rtlCol="0" anchor="t"/>
          <a:lstStyle/>
          <a:p>
            <a:pPr marL="0" indent="0" algn="l">
              <a:lnSpc>
                <a:spcPts val="2799"/>
              </a:lnSpc>
              <a:buNone/>
            </a:pPr>
            <a:endParaRPr lang="en-US" sz="1750" dirty="0"/>
          </a:p>
        </p:txBody>
      </p:sp>
      <p:sp>
        <p:nvSpPr>
          <p:cNvPr id="9" name="Text 5"/>
          <p:cNvSpPr/>
          <p:nvPr/>
        </p:nvSpPr>
        <p:spPr>
          <a:xfrm>
            <a:off x="4915019" y="3059787"/>
            <a:ext cx="2233493" cy="347186"/>
          </a:xfrm>
          <a:prstGeom prst="rect">
            <a:avLst/>
          </a:prstGeom>
          <a:noFill/>
          <a:ln/>
        </p:spPr>
        <p:txBody>
          <a:bodyPr wrap="none" rtlCol="0" anchor="t"/>
          <a:lstStyle/>
          <a:p>
            <a:pPr marL="0" indent="0" algn="l">
              <a:lnSpc>
                <a:spcPts val="2734"/>
              </a:lnSpc>
              <a:buNone/>
            </a:pPr>
            <a:endParaRPr lang="en-US" sz="2187" dirty="0"/>
          </a:p>
        </p:txBody>
      </p:sp>
      <p:sp>
        <p:nvSpPr>
          <p:cNvPr id="10" name="Text 6"/>
          <p:cNvSpPr/>
          <p:nvPr/>
        </p:nvSpPr>
        <p:spPr>
          <a:xfrm>
            <a:off x="4915019" y="3540204"/>
            <a:ext cx="2233493" cy="2487811"/>
          </a:xfrm>
          <a:prstGeom prst="rect">
            <a:avLst/>
          </a:prstGeom>
          <a:noFill/>
          <a:ln/>
        </p:spPr>
        <p:txBody>
          <a:bodyPr wrap="square" rtlCol="0" anchor="t"/>
          <a:lstStyle/>
          <a:p>
            <a:pPr marL="0" indent="0" algn="l">
              <a:lnSpc>
                <a:spcPts val="2799"/>
              </a:lnSpc>
              <a:buNone/>
            </a:pPr>
            <a:endParaRPr lang="en-US" sz="1750" dirty="0"/>
          </a:p>
        </p:txBody>
      </p:sp>
      <p:sp>
        <p:nvSpPr>
          <p:cNvPr id="12" name="Text 7"/>
          <p:cNvSpPr/>
          <p:nvPr/>
        </p:nvSpPr>
        <p:spPr>
          <a:xfrm>
            <a:off x="7481768" y="3059787"/>
            <a:ext cx="2233374" cy="694373"/>
          </a:xfrm>
          <a:prstGeom prst="rect">
            <a:avLst/>
          </a:prstGeom>
          <a:noFill/>
          <a:ln/>
        </p:spPr>
        <p:txBody>
          <a:bodyPr wrap="square" rtlCol="0" anchor="t"/>
          <a:lstStyle/>
          <a:p>
            <a:pPr marL="0" indent="0" algn="l">
              <a:lnSpc>
                <a:spcPts val="2734"/>
              </a:lnSpc>
              <a:buNone/>
            </a:pPr>
            <a:endParaRPr lang="en-US" sz="2187" dirty="0"/>
          </a:p>
        </p:txBody>
      </p:sp>
      <p:sp>
        <p:nvSpPr>
          <p:cNvPr id="13" name="Text 8"/>
          <p:cNvSpPr/>
          <p:nvPr/>
        </p:nvSpPr>
        <p:spPr>
          <a:xfrm>
            <a:off x="7481768" y="3887391"/>
            <a:ext cx="2233374" cy="3198614"/>
          </a:xfrm>
          <a:prstGeom prst="rect">
            <a:avLst/>
          </a:prstGeom>
          <a:noFill/>
          <a:ln/>
        </p:spPr>
        <p:txBody>
          <a:bodyPr wrap="square" rtlCol="0" anchor="t"/>
          <a:lstStyle/>
          <a:p>
            <a:pPr marL="0" indent="0" algn="l">
              <a:lnSpc>
                <a:spcPts val="2799"/>
              </a:lnSpc>
              <a:buNone/>
            </a:pPr>
            <a:endParaRPr lang="en-US" sz="1750" dirty="0"/>
          </a:p>
        </p:txBody>
      </p:sp>
      <p:sp>
        <p:nvSpPr>
          <p:cNvPr id="15" name="Text 9"/>
          <p:cNvSpPr/>
          <p:nvPr/>
        </p:nvSpPr>
        <p:spPr>
          <a:xfrm>
            <a:off x="10048399" y="3059787"/>
            <a:ext cx="2233493" cy="1041559"/>
          </a:xfrm>
          <a:prstGeom prst="rect">
            <a:avLst/>
          </a:prstGeom>
          <a:noFill/>
          <a:ln/>
        </p:spPr>
        <p:txBody>
          <a:bodyPr wrap="square" rtlCol="0" anchor="t"/>
          <a:lstStyle/>
          <a:p>
            <a:pPr marL="0" indent="0" algn="l">
              <a:lnSpc>
                <a:spcPts val="2734"/>
              </a:lnSpc>
              <a:buNone/>
            </a:pPr>
            <a:endParaRPr lang="en-US" sz="2187" dirty="0"/>
          </a:p>
        </p:txBody>
      </p:sp>
      <p:sp>
        <p:nvSpPr>
          <p:cNvPr id="16" name="Text 10"/>
          <p:cNvSpPr/>
          <p:nvPr/>
        </p:nvSpPr>
        <p:spPr>
          <a:xfrm>
            <a:off x="10048399" y="4234577"/>
            <a:ext cx="2233493" cy="2487811"/>
          </a:xfrm>
          <a:prstGeom prst="rect">
            <a:avLst/>
          </a:prstGeom>
          <a:noFill/>
          <a:ln/>
        </p:spPr>
        <p:txBody>
          <a:bodyPr wrap="square" rtlCol="0" anchor="t"/>
          <a:lstStyle/>
          <a:p>
            <a:pPr marL="0" indent="0" algn="l">
              <a:lnSpc>
                <a:spcPts val="2799"/>
              </a:lnSpc>
              <a:buNone/>
            </a:pPr>
            <a:endParaRPr lang="en-US" sz="1750" dirty="0"/>
          </a:p>
        </p:txBody>
      </p:sp>
      <p:sp>
        <p:nvSpPr>
          <p:cNvPr id="18" name="Text 3"/>
          <p:cNvSpPr/>
          <p:nvPr/>
        </p:nvSpPr>
        <p:spPr>
          <a:xfrm>
            <a:off x="2348389" y="3059787"/>
            <a:ext cx="2233374" cy="694373"/>
          </a:xfrm>
          <a:prstGeom prst="rect">
            <a:avLst/>
          </a:prstGeom>
          <a:noFill/>
          <a:ln/>
        </p:spPr>
        <p:txBody>
          <a:bodyPr wrap="square" rtlCol="0" anchor="t"/>
          <a:lstStyle/>
          <a:p>
            <a:pPr marL="0" indent="0" algn="l">
              <a:lnSpc>
                <a:spcPts val="2734"/>
              </a:lnSpc>
              <a:buNone/>
            </a:pPr>
            <a:endParaRPr lang="en-US" sz="2187" dirty="0"/>
          </a:p>
        </p:txBody>
      </p:sp>
      <p:sp>
        <p:nvSpPr>
          <p:cNvPr id="20" name="Text 3">
            <a:extLst>
              <a:ext uri="{FF2B5EF4-FFF2-40B4-BE49-F238E27FC236}">
                <a16:creationId xmlns:a16="http://schemas.microsoft.com/office/drawing/2014/main" id="{1718AAC6-7A01-D2AA-8918-DB65E5301BDB}"/>
              </a:ext>
            </a:extLst>
          </p:cNvPr>
          <p:cNvSpPr/>
          <p:nvPr/>
        </p:nvSpPr>
        <p:spPr>
          <a:xfrm>
            <a:off x="2500789" y="3212187"/>
            <a:ext cx="2233374" cy="694373"/>
          </a:xfrm>
          <a:prstGeom prst="rect">
            <a:avLst/>
          </a:prstGeom>
          <a:noFill/>
          <a:ln/>
        </p:spPr>
        <p:txBody>
          <a:bodyPr wrap="square" rtlCol="0" anchor="t"/>
          <a:lstStyle/>
          <a:p>
            <a:pPr marL="0" indent="0" algn="l">
              <a:lnSpc>
                <a:spcPts val="2734"/>
              </a:lnSpc>
              <a:buNone/>
            </a:pPr>
            <a:endParaRPr lang="en-US" sz="2187" dirty="0"/>
          </a:p>
        </p:txBody>
      </p:sp>
      <p:pic>
        <p:nvPicPr>
          <p:cNvPr id="21" name="Picture 20">
            <a:extLst>
              <a:ext uri="{FF2B5EF4-FFF2-40B4-BE49-F238E27FC236}">
                <a16:creationId xmlns:a16="http://schemas.microsoft.com/office/drawing/2014/main" id="{9C5B06B4-3397-C5E3-7CE7-CD42D0623421}"/>
              </a:ext>
            </a:extLst>
          </p:cNvPr>
          <p:cNvPicPr>
            <a:picLocks noChangeAspect="1"/>
          </p:cNvPicPr>
          <p:nvPr/>
        </p:nvPicPr>
        <p:blipFill>
          <a:blip r:embed="rId3"/>
          <a:stretch>
            <a:fillRect/>
          </a:stretch>
        </p:blipFill>
        <p:spPr>
          <a:xfrm>
            <a:off x="2883049" y="2248348"/>
            <a:ext cx="8767483" cy="5077610"/>
          </a:xfrm>
          <a:prstGeom prst="rect">
            <a:avLst/>
          </a:prstGeom>
        </p:spPr>
      </p:pic>
      <p:sp>
        <p:nvSpPr>
          <p:cNvPr id="3" name="TextBox 2">
            <a:extLst>
              <a:ext uri="{FF2B5EF4-FFF2-40B4-BE49-F238E27FC236}">
                <a16:creationId xmlns:a16="http://schemas.microsoft.com/office/drawing/2014/main" id="{15602633-03C1-DC89-EAAE-B52B645D360E}"/>
              </a:ext>
            </a:extLst>
          </p:cNvPr>
          <p:cNvSpPr txBox="1"/>
          <p:nvPr/>
        </p:nvSpPr>
        <p:spPr>
          <a:xfrm>
            <a:off x="13317967" y="7325958"/>
            <a:ext cx="484094" cy="369332"/>
          </a:xfrm>
          <a:prstGeom prst="rect">
            <a:avLst/>
          </a:prstGeom>
          <a:noFill/>
        </p:spPr>
        <p:txBody>
          <a:bodyPr wrap="square" rtlCol="0">
            <a:spAutoFit/>
          </a:bodyPr>
          <a:lstStyle/>
          <a:p>
            <a:r>
              <a:rPr lang="en-IN" dirty="0">
                <a:solidFill>
                  <a:schemeClr val="bg1"/>
                </a:solidFill>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455044" y="296328"/>
            <a:ext cx="14630400" cy="8229600"/>
          </a:xfrm>
          <a:prstGeom prst="rect">
            <a:avLst/>
          </a:prstGeom>
          <a:solidFill>
            <a:srgbClr val="0C0A33"/>
          </a:solidFill>
          <a:ln/>
        </p:spPr>
      </p:sp>
      <p:sp>
        <p:nvSpPr>
          <p:cNvPr id="4" name="Text 2"/>
          <p:cNvSpPr/>
          <p:nvPr/>
        </p:nvSpPr>
        <p:spPr>
          <a:xfrm>
            <a:off x="1223095" y="1094869"/>
            <a:ext cx="9933503" cy="1388745"/>
          </a:xfrm>
          <a:prstGeom prst="rect">
            <a:avLst/>
          </a:prstGeom>
          <a:noFill/>
          <a:ln/>
        </p:spPr>
        <p:txBody>
          <a:bodyPr wrap="square" rtlCol="0" anchor="t"/>
          <a:lstStyle/>
          <a:p>
            <a:pPr marL="0" indent="0">
              <a:lnSpc>
                <a:spcPts val="5468"/>
              </a:lnSpc>
              <a:buNone/>
            </a:pPr>
            <a:r>
              <a:rPr lang="en-US" sz="5400" b="1" dirty="0">
                <a:solidFill>
                  <a:srgbClr val="FFFFFF"/>
                </a:solidFill>
                <a:latin typeface="Times New Roman" panose="02020603050405020304" pitchFamily="18" charset="0"/>
                <a:ea typeface="Syne" pitchFamily="34" charset="-122"/>
                <a:cs typeface="Times New Roman" panose="02020603050405020304" pitchFamily="18" charset="0"/>
              </a:rPr>
              <a:t>METHODOLOGY:</a:t>
            </a:r>
            <a:endParaRPr lang="en-US" sz="5400" dirty="0">
              <a:latin typeface="Times New Roman" panose="02020603050405020304" pitchFamily="18" charset="0"/>
              <a:cs typeface="Times New Roman" panose="02020603050405020304" pitchFamily="18" charset="0"/>
            </a:endParaRPr>
          </a:p>
        </p:txBody>
      </p:sp>
      <p:sp>
        <p:nvSpPr>
          <p:cNvPr id="5" name="Text 3"/>
          <p:cNvSpPr/>
          <p:nvPr/>
        </p:nvSpPr>
        <p:spPr>
          <a:xfrm>
            <a:off x="2348389" y="2573893"/>
            <a:ext cx="2949416" cy="694373"/>
          </a:xfrm>
          <a:prstGeom prst="rect">
            <a:avLst/>
          </a:prstGeom>
          <a:noFill/>
          <a:ln/>
        </p:spPr>
        <p:txBody>
          <a:bodyPr wrap="square" rtlCol="0" anchor="t"/>
          <a:lstStyle/>
          <a:p>
            <a:pPr marL="0" indent="0">
              <a:lnSpc>
                <a:spcPts val="2734"/>
              </a:lnSpc>
              <a:buNone/>
            </a:pPr>
            <a:endParaRPr lang="en-US" sz="2187" dirty="0"/>
          </a:p>
        </p:txBody>
      </p:sp>
      <p:sp>
        <p:nvSpPr>
          <p:cNvPr id="6" name="Text 4"/>
          <p:cNvSpPr/>
          <p:nvPr/>
        </p:nvSpPr>
        <p:spPr>
          <a:xfrm>
            <a:off x="2348389" y="3490436"/>
            <a:ext cx="2949416" cy="3554016"/>
          </a:xfrm>
          <a:prstGeom prst="rect">
            <a:avLst/>
          </a:prstGeom>
          <a:noFill/>
          <a:ln/>
        </p:spPr>
        <p:txBody>
          <a:bodyPr wrap="square" rtlCol="0" anchor="t"/>
          <a:lstStyle/>
          <a:p>
            <a:pPr marL="0" indent="0">
              <a:lnSpc>
                <a:spcPts val="2799"/>
              </a:lnSpc>
              <a:buNone/>
            </a:pPr>
            <a:endParaRPr lang="en-US" sz="1750" dirty="0"/>
          </a:p>
        </p:txBody>
      </p:sp>
      <p:sp>
        <p:nvSpPr>
          <p:cNvPr id="7" name="Text 5"/>
          <p:cNvSpPr/>
          <p:nvPr/>
        </p:nvSpPr>
        <p:spPr>
          <a:xfrm>
            <a:off x="5847398" y="2573893"/>
            <a:ext cx="2949416" cy="694373"/>
          </a:xfrm>
          <a:prstGeom prst="rect">
            <a:avLst/>
          </a:prstGeom>
          <a:noFill/>
          <a:ln/>
        </p:spPr>
        <p:txBody>
          <a:bodyPr wrap="square" rtlCol="0" anchor="t"/>
          <a:lstStyle/>
          <a:p>
            <a:pPr marL="0" indent="0">
              <a:lnSpc>
                <a:spcPts val="2734"/>
              </a:lnSpc>
              <a:buNone/>
            </a:pPr>
            <a:endParaRPr lang="en-US" sz="2187" dirty="0"/>
          </a:p>
        </p:txBody>
      </p:sp>
      <p:sp>
        <p:nvSpPr>
          <p:cNvPr id="8" name="Text 6"/>
          <p:cNvSpPr/>
          <p:nvPr/>
        </p:nvSpPr>
        <p:spPr>
          <a:xfrm>
            <a:off x="5847398" y="3490436"/>
            <a:ext cx="2949416" cy="3554016"/>
          </a:xfrm>
          <a:prstGeom prst="rect">
            <a:avLst/>
          </a:prstGeom>
          <a:noFill/>
          <a:ln/>
        </p:spPr>
        <p:txBody>
          <a:bodyPr wrap="square" rtlCol="0" anchor="t"/>
          <a:lstStyle/>
          <a:p>
            <a:pPr marL="0" indent="0">
              <a:lnSpc>
                <a:spcPts val="2799"/>
              </a:lnSpc>
              <a:buNone/>
            </a:pPr>
            <a:endParaRPr lang="en-US" sz="1750" dirty="0"/>
          </a:p>
        </p:txBody>
      </p:sp>
      <p:sp>
        <p:nvSpPr>
          <p:cNvPr id="9" name="Text 7"/>
          <p:cNvSpPr/>
          <p:nvPr/>
        </p:nvSpPr>
        <p:spPr>
          <a:xfrm>
            <a:off x="9346406" y="2573893"/>
            <a:ext cx="2949416" cy="694373"/>
          </a:xfrm>
          <a:prstGeom prst="rect">
            <a:avLst/>
          </a:prstGeom>
          <a:noFill/>
          <a:ln/>
        </p:spPr>
        <p:txBody>
          <a:bodyPr wrap="square" rtlCol="0" anchor="t"/>
          <a:lstStyle/>
          <a:p>
            <a:pPr marL="0" indent="0">
              <a:lnSpc>
                <a:spcPts val="2734"/>
              </a:lnSpc>
              <a:buNone/>
            </a:pPr>
            <a:endParaRPr lang="en-US" sz="2187" dirty="0"/>
          </a:p>
        </p:txBody>
      </p:sp>
      <p:sp>
        <p:nvSpPr>
          <p:cNvPr id="10" name="Text 8"/>
          <p:cNvSpPr/>
          <p:nvPr/>
        </p:nvSpPr>
        <p:spPr>
          <a:xfrm>
            <a:off x="9346406" y="3490436"/>
            <a:ext cx="2949416" cy="3909417"/>
          </a:xfrm>
          <a:prstGeom prst="rect">
            <a:avLst/>
          </a:prstGeom>
          <a:noFill/>
          <a:ln/>
        </p:spPr>
        <p:txBody>
          <a:bodyPr wrap="square" rtlCol="0" anchor="t"/>
          <a:lstStyle/>
          <a:p>
            <a:pPr marL="0" indent="0">
              <a:lnSpc>
                <a:spcPts val="2799"/>
              </a:lnSpc>
              <a:buNone/>
            </a:pPr>
            <a:endParaRPr lang="en-US" sz="1750" dirty="0"/>
          </a:p>
        </p:txBody>
      </p:sp>
      <p:pic>
        <p:nvPicPr>
          <p:cNvPr id="12" name="Content Placeholder 5">
            <a:extLst>
              <a:ext uri="{FF2B5EF4-FFF2-40B4-BE49-F238E27FC236}">
                <a16:creationId xmlns:a16="http://schemas.microsoft.com/office/drawing/2014/main" id="{AC65FFA1-94B8-E04B-90B3-22BF047C775F}"/>
              </a:ext>
            </a:extLst>
          </p:cNvPr>
          <p:cNvPicPr>
            <a:picLocks noChangeAspect="1"/>
          </p:cNvPicPr>
          <p:nvPr/>
        </p:nvPicPr>
        <p:blipFill>
          <a:blip r:embed="rId3"/>
          <a:stretch>
            <a:fillRect/>
          </a:stretch>
        </p:blipFill>
        <p:spPr>
          <a:xfrm>
            <a:off x="4797911" y="2435063"/>
            <a:ext cx="6063561" cy="5052544"/>
          </a:xfrm>
          <a:prstGeom prst="rect">
            <a:avLst/>
          </a:prstGeom>
        </p:spPr>
      </p:pic>
      <p:sp>
        <p:nvSpPr>
          <p:cNvPr id="11" name="TextBox 10">
            <a:extLst>
              <a:ext uri="{FF2B5EF4-FFF2-40B4-BE49-F238E27FC236}">
                <a16:creationId xmlns:a16="http://schemas.microsoft.com/office/drawing/2014/main" id="{87D7B082-67A6-0D96-FDB9-3EB4B5A93D13}"/>
              </a:ext>
            </a:extLst>
          </p:cNvPr>
          <p:cNvSpPr txBox="1"/>
          <p:nvPr/>
        </p:nvSpPr>
        <p:spPr>
          <a:xfrm>
            <a:off x="817581" y="7573384"/>
            <a:ext cx="405514" cy="369332"/>
          </a:xfrm>
          <a:prstGeom prst="rect">
            <a:avLst/>
          </a:prstGeom>
          <a:noFill/>
        </p:spPr>
        <p:txBody>
          <a:bodyPr wrap="square" rtlCol="0">
            <a:spAutoFit/>
          </a:bodyPr>
          <a:lstStyle/>
          <a:p>
            <a:r>
              <a:rPr lang="en-IN" dirty="0">
                <a:solidFill>
                  <a:schemeClr val="bg1"/>
                </a:solidFill>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7620" y="72649"/>
            <a:ext cx="14630400" cy="8231029"/>
          </a:xfrm>
          <a:prstGeom prst="rect">
            <a:avLst/>
          </a:prstGeom>
          <a:solidFill>
            <a:srgbClr val="0C0A33"/>
          </a:solidFill>
          <a:ln/>
        </p:spPr>
      </p:sp>
      <p:pic>
        <p:nvPicPr>
          <p:cNvPr id="4" name="Image 0" descr="preencoded.png"/>
          <p:cNvPicPr>
            <a:picLocks noChangeAspect="1"/>
          </p:cNvPicPr>
          <p:nvPr/>
        </p:nvPicPr>
        <p:blipFill>
          <a:blip r:embed="rId3"/>
          <a:stretch>
            <a:fillRect/>
          </a:stretch>
        </p:blipFill>
        <p:spPr>
          <a:xfrm>
            <a:off x="10980420" y="0"/>
            <a:ext cx="3657600" cy="8231029"/>
          </a:xfrm>
          <a:prstGeom prst="rect">
            <a:avLst/>
          </a:prstGeom>
        </p:spPr>
      </p:pic>
      <p:sp>
        <p:nvSpPr>
          <p:cNvPr id="5" name="Text 2"/>
          <p:cNvSpPr/>
          <p:nvPr/>
        </p:nvSpPr>
        <p:spPr>
          <a:xfrm>
            <a:off x="1005157" y="1483746"/>
            <a:ext cx="9169479" cy="1281827"/>
          </a:xfrm>
          <a:prstGeom prst="rect">
            <a:avLst/>
          </a:prstGeom>
          <a:noFill/>
          <a:ln/>
        </p:spPr>
        <p:txBody>
          <a:bodyPr wrap="square" rtlCol="0" anchor="t"/>
          <a:lstStyle/>
          <a:p>
            <a:pPr marL="0" indent="0">
              <a:lnSpc>
                <a:spcPts val="5047"/>
              </a:lnSpc>
              <a:buNone/>
            </a:pPr>
            <a:r>
              <a:rPr lang="en-US" sz="5400" b="1" dirty="0">
                <a:solidFill>
                  <a:srgbClr val="FFFFFF"/>
                </a:solidFill>
                <a:latin typeface="Times New Roman" panose="02020603050405020304" pitchFamily="18" charset="0"/>
                <a:ea typeface="Syne" pitchFamily="34" charset="-122"/>
                <a:cs typeface="Times New Roman" panose="02020603050405020304" pitchFamily="18" charset="0"/>
              </a:rPr>
              <a:t>MODULES:</a:t>
            </a:r>
            <a:endParaRPr lang="en-US" sz="5400" dirty="0">
              <a:latin typeface="Times New Roman" panose="02020603050405020304" pitchFamily="18" charset="0"/>
              <a:cs typeface="Times New Roman" panose="02020603050405020304" pitchFamily="18" charset="0"/>
            </a:endParaRPr>
          </a:p>
        </p:txBody>
      </p:sp>
      <p:sp>
        <p:nvSpPr>
          <p:cNvPr id="7" name="Text 3"/>
          <p:cNvSpPr/>
          <p:nvPr/>
        </p:nvSpPr>
        <p:spPr>
          <a:xfrm>
            <a:off x="2234803" y="2358509"/>
            <a:ext cx="2845951" cy="320397"/>
          </a:xfrm>
          <a:prstGeom prst="rect">
            <a:avLst/>
          </a:prstGeom>
          <a:noFill/>
          <a:ln/>
        </p:spPr>
        <p:txBody>
          <a:bodyPr wrap="none" rtlCol="0" anchor="t"/>
          <a:lstStyle/>
          <a:p>
            <a:pPr marL="0" indent="0" algn="l">
              <a:lnSpc>
                <a:spcPts val="2523"/>
              </a:lnSpc>
              <a:buNone/>
            </a:pPr>
            <a:endParaRPr lang="en-US" sz="2019" dirty="0"/>
          </a:p>
        </p:txBody>
      </p:sp>
      <p:sp>
        <p:nvSpPr>
          <p:cNvPr id="8" name="Text 4"/>
          <p:cNvSpPr/>
          <p:nvPr/>
        </p:nvSpPr>
        <p:spPr>
          <a:xfrm>
            <a:off x="2234803" y="2801898"/>
            <a:ext cx="7836337" cy="984409"/>
          </a:xfrm>
          <a:prstGeom prst="rect">
            <a:avLst/>
          </a:prstGeom>
          <a:noFill/>
          <a:ln/>
        </p:spPr>
        <p:txBody>
          <a:bodyPr wrap="square" rtlCol="0" anchor="t"/>
          <a:lstStyle/>
          <a:p>
            <a:pPr marL="0" indent="0" algn="l">
              <a:lnSpc>
                <a:spcPts val="2584"/>
              </a:lnSpc>
              <a:buNone/>
            </a:pPr>
            <a:endParaRPr lang="en-US" sz="1615" dirty="0"/>
          </a:p>
        </p:txBody>
      </p:sp>
      <p:sp>
        <p:nvSpPr>
          <p:cNvPr id="10" name="Text 5"/>
          <p:cNvSpPr/>
          <p:nvPr/>
        </p:nvSpPr>
        <p:spPr>
          <a:xfrm>
            <a:off x="2234803" y="4196358"/>
            <a:ext cx="2897148" cy="320397"/>
          </a:xfrm>
          <a:prstGeom prst="rect">
            <a:avLst/>
          </a:prstGeom>
          <a:noFill/>
          <a:ln/>
        </p:spPr>
        <p:txBody>
          <a:bodyPr wrap="none" rtlCol="0" anchor="t"/>
          <a:lstStyle/>
          <a:p>
            <a:pPr marL="0" indent="0" algn="l">
              <a:lnSpc>
                <a:spcPts val="2523"/>
              </a:lnSpc>
              <a:buNone/>
            </a:pPr>
            <a:endParaRPr lang="en-US" sz="2019" dirty="0"/>
          </a:p>
        </p:txBody>
      </p:sp>
      <p:sp>
        <p:nvSpPr>
          <p:cNvPr id="11" name="Text 6"/>
          <p:cNvSpPr/>
          <p:nvPr/>
        </p:nvSpPr>
        <p:spPr>
          <a:xfrm>
            <a:off x="2234803" y="4639747"/>
            <a:ext cx="7836337" cy="984409"/>
          </a:xfrm>
          <a:prstGeom prst="rect">
            <a:avLst/>
          </a:prstGeom>
          <a:noFill/>
          <a:ln/>
        </p:spPr>
        <p:txBody>
          <a:bodyPr wrap="square" rtlCol="0" anchor="t"/>
          <a:lstStyle/>
          <a:p>
            <a:pPr marL="0" indent="0" algn="l">
              <a:lnSpc>
                <a:spcPts val="2584"/>
              </a:lnSpc>
              <a:buNone/>
            </a:pPr>
            <a:endParaRPr lang="en-US" sz="1615" dirty="0"/>
          </a:p>
        </p:txBody>
      </p:sp>
      <p:sp>
        <p:nvSpPr>
          <p:cNvPr id="13" name="Text 7"/>
          <p:cNvSpPr/>
          <p:nvPr/>
        </p:nvSpPr>
        <p:spPr>
          <a:xfrm>
            <a:off x="1568231" y="2224178"/>
            <a:ext cx="9169479" cy="5064905"/>
          </a:xfrm>
          <a:prstGeom prst="rect">
            <a:avLst/>
          </a:prstGeom>
          <a:noFill/>
          <a:ln/>
        </p:spPr>
        <p:txBody>
          <a:bodyPr wrap="none" rtlCol="0" anchor="t"/>
          <a:lstStyle/>
          <a:p>
            <a:pPr marL="114300" indent="0" algn="l">
              <a:buNone/>
            </a:pPr>
            <a:endParaRPr lang="en-IN" sz="2400" dirty="0">
              <a:solidFill>
                <a:schemeClr val="accent2"/>
              </a:solidFill>
              <a:latin typeface="Times New Roman" panose="02020603050405020304" pitchFamily="18" charset="0"/>
              <a:cs typeface="Times New Roman" panose="02020603050405020304" pitchFamily="18" charset="0"/>
            </a:endParaRPr>
          </a:p>
          <a:p>
            <a:pPr marL="114300" indent="0" algn="l">
              <a:buNone/>
            </a:pPr>
            <a:endParaRPr lang="en-IN" sz="2400" dirty="0">
              <a:solidFill>
                <a:schemeClr val="accent2"/>
              </a:solidFill>
              <a:latin typeface="Times New Roman" panose="02020603050405020304" pitchFamily="18" charset="0"/>
              <a:cs typeface="Times New Roman" panose="02020603050405020304" pitchFamily="18" charset="0"/>
            </a:endParaRPr>
          </a:p>
          <a:p>
            <a:pPr marL="114300" indent="0" algn="just">
              <a:buNone/>
            </a:pPr>
            <a:r>
              <a:rPr lang="en-US" sz="2400" b="0" i="0" dirty="0">
                <a:solidFill>
                  <a:schemeClr val="bg1"/>
                </a:solidFill>
                <a:effectLst/>
                <a:latin typeface="Times New Roman" panose="02020603050405020304" pitchFamily="18" charset="0"/>
                <a:cs typeface="Times New Roman" panose="02020603050405020304" pitchFamily="18" charset="0"/>
              </a:rPr>
              <a:t>1.To finish this project, we utilized the following modules.</a:t>
            </a:r>
          </a:p>
          <a:p>
            <a:pPr marL="114300" indent="0" algn="just">
              <a:buNone/>
            </a:pPr>
            <a:r>
              <a:rPr lang="en-US" sz="2400" b="0" i="0" dirty="0">
                <a:solidFill>
                  <a:schemeClr val="bg1"/>
                </a:solidFill>
                <a:effectLst/>
                <a:latin typeface="Times New Roman" panose="02020603050405020304" pitchFamily="18" charset="0"/>
                <a:cs typeface="Times New Roman" panose="02020603050405020304" pitchFamily="18" charset="0"/>
              </a:rPr>
              <a:t> </a:t>
            </a:r>
          </a:p>
          <a:p>
            <a:pPr marL="114300" indent="0" algn="l">
              <a:buNone/>
            </a:pPr>
            <a:r>
              <a:rPr lang="en-US" sz="2400" b="0" i="0" dirty="0">
                <a:solidFill>
                  <a:schemeClr val="bg1"/>
                </a:solidFill>
                <a:effectLst/>
                <a:latin typeface="Times New Roman" panose="02020603050405020304" pitchFamily="18" charset="0"/>
                <a:cs typeface="Times New Roman" panose="02020603050405020304" pitchFamily="18" charset="0"/>
              </a:rPr>
              <a:t>2.In step 1,we will upload the traffic image.</a:t>
            </a:r>
          </a:p>
          <a:p>
            <a:pPr marL="114300" indent="0" algn="l">
              <a:buNone/>
            </a:pPr>
            <a:r>
              <a:rPr lang="en-US" sz="2400" b="0" i="0" dirty="0">
                <a:solidFill>
                  <a:schemeClr val="bg1"/>
                </a:solidFill>
                <a:effectLst/>
                <a:latin typeface="Times New Roman" panose="02020603050405020304" pitchFamily="18" charset="0"/>
                <a:cs typeface="Times New Roman" panose="02020603050405020304" pitchFamily="18" charset="0"/>
              </a:rPr>
              <a:t> </a:t>
            </a:r>
          </a:p>
          <a:p>
            <a:pPr marL="114300" indent="0" algn="l">
              <a:buNone/>
            </a:pPr>
            <a:r>
              <a:rPr lang="en-US" sz="2400" b="0" i="0" dirty="0">
                <a:solidFill>
                  <a:schemeClr val="bg1"/>
                </a:solidFill>
                <a:effectLst/>
                <a:latin typeface="Times New Roman" panose="02020603050405020304" pitchFamily="18" charset="0"/>
                <a:cs typeface="Times New Roman" panose="02020603050405020304" pitchFamily="18" charset="0"/>
              </a:rPr>
              <a:t>3.In next step, we will detect the image.</a:t>
            </a:r>
          </a:p>
          <a:p>
            <a:pPr marL="114300" indent="0" algn="l">
              <a:buNone/>
            </a:pPr>
            <a:r>
              <a:rPr lang="en-US" sz="2400" b="0" i="0" dirty="0">
                <a:solidFill>
                  <a:schemeClr val="bg1"/>
                </a:solidFill>
                <a:effectLst/>
                <a:latin typeface="Times New Roman" panose="02020603050405020304" pitchFamily="18" charset="0"/>
                <a:cs typeface="Times New Roman" panose="02020603050405020304" pitchFamily="18" charset="0"/>
              </a:rPr>
              <a:t> </a:t>
            </a:r>
          </a:p>
          <a:p>
            <a:pPr marL="114300" indent="0" algn="l">
              <a:buNone/>
            </a:pPr>
            <a:r>
              <a:rPr lang="en-US" sz="2400" b="0" i="0" dirty="0">
                <a:solidFill>
                  <a:schemeClr val="bg1"/>
                </a:solidFill>
                <a:effectLst/>
                <a:latin typeface="Times New Roman" panose="02020603050405020304" pitchFamily="18" charset="0"/>
                <a:cs typeface="Times New Roman" panose="02020603050405020304" pitchFamily="18" charset="0"/>
              </a:rPr>
              <a:t>4.Image pre-processing is done using Canny Edge Detection Algorithm.</a:t>
            </a:r>
          </a:p>
          <a:p>
            <a:pPr marL="114300" indent="0" algn="l">
              <a:buNone/>
            </a:pPr>
            <a:r>
              <a:rPr lang="en-US" sz="2400" b="0" i="0" dirty="0">
                <a:solidFill>
                  <a:schemeClr val="bg1"/>
                </a:solidFill>
                <a:effectLst/>
                <a:latin typeface="Times New Roman" panose="02020603050405020304" pitchFamily="18" charset="0"/>
                <a:cs typeface="Times New Roman" panose="02020603050405020304" pitchFamily="18" charset="0"/>
              </a:rPr>
              <a:t> </a:t>
            </a:r>
          </a:p>
          <a:p>
            <a:pPr marL="114300" indent="0" algn="l">
              <a:buNone/>
            </a:pPr>
            <a:r>
              <a:rPr lang="en-US" sz="2400" b="0" i="0" dirty="0">
                <a:solidFill>
                  <a:schemeClr val="bg1"/>
                </a:solidFill>
                <a:effectLst/>
                <a:latin typeface="Times New Roman" panose="02020603050405020304" pitchFamily="18" charset="0"/>
                <a:cs typeface="Times New Roman" panose="02020603050405020304" pitchFamily="18" charset="0"/>
              </a:rPr>
              <a:t>5.Finding out the white pixel count by applying the Gaussian filter. </a:t>
            </a:r>
          </a:p>
          <a:p>
            <a:pPr marL="114300" indent="0" algn="l">
              <a:buNone/>
            </a:pPr>
            <a:endParaRPr lang="en-US" sz="2400" b="0" i="0" dirty="0">
              <a:solidFill>
                <a:schemeClr val="bg1"/>
              </a:solidFill>
              <a:effectLst/>
              <a:latin typeface="Times New Roman" panose="02020603050405020304" pitchFamily="18" charset="0"/>
              <a:cs typeface="Times New Roman" panose="02020603050405020304" pitchFamily="18" charset="0"/>
            </a:endParaRPr>
          </a:p>
          <a:p>
            <a:pPr marL="114300" indent="0" algn="l">
              <a:buNone/>
            </a:pPr>
            <a:r>
              <a:rPr lang="en-US" sz="2400" b="0" i="0" dirty="0">
                <a:solidFill>
                  <a:schemeClr val="bg1"/>
                </a:solidFill>
                <a:effectLst/>
                <a:latin typeface="Times New Roman" panose="02020603050405020304" pitchFamily="18" charset="0"/>
                <a:cs typeface="Times New Roman" panose="02020603050405020304" pitchFamily="18" charset="0"/>
              </a:rPr>
              <a:t>6.The last step is allocation of the Green signal Time.</a:t>
            </a:r>
          </a:p>
          <a:p>
            <a:endParaRPr lang="en-IN" sz="2400" dirty="0">
              <a:solidFill>
                <a:schemeClr val="bg1"/>
              </a:solidFill>
              <a:latin typeface="Times New Roman" panose="02020603050405020304" pitchFamily="18" charset="0"/>
              <a:cs typeface="Times New Roman" panose="02020603050405020304" pitchFamily="18" charset="0"/>
            </a:endParaRPr>
          </a:p>
          <a:p>
            <a:pPr marL="0" indent="0" algn="l">
              <a:lnSpc>
                <a:spcPts val="2523"/>
              </a:lnSpc>
              <a:buNone/>
            </a:pPr>
            <a:endParaRPr lang="en-US" sz="2019" dirty="0"/>
          </a:p>
        </p:txBody>
      </p:sp>
      <p:sp>
        <p:nvSpPr>
          <p:cNvPr id="14" name="Text 8"/>
          <p:cNvSpPr/>
          <p:nvPr/>
        </p:nvSpPr>
        <p:spPr>
          <a:xfrm>
            <a:off x="2234803" y="6477595"/>
            <a:ext cx="7836337" cy="984409"/>
          </a:xfrm>
          <a:prstGeom prst="rect">
            <a:avLst/>
          </a:prstGeom>
          <a:noFill/>
          <a:ln/>
        </p:spPr>
        <p:txBody>
          <a:bodyPr wrap="square" rtlCol="0" anchor="t"/>
          <a:lstStyle/>
          <a:p>
            <a:pPr marL="0" indent="0" algn="l">
              <a:lnSpc>
                <a:spcPts val="2584"/>
              </a:lnSpc>
              <a:buNone/>
            </a:pPr>
            <a:endParaRPr lang="en-US" sz="1615" dirty="0"/>
          </a:p>
        </p:txBody>
      </p:sp>
      <p:sp>
        <p:nvSpPr>
          <p:cNvPr id="6" name="TextBox 5">
            <a:extLst>
              <a:ext uri="{FF2B5EF4-FFF2-40B4-BE49-F238E27FC236}">
                <a16:creationId xmlns:a16="http://schemas.microsoft.com/office/drawing/2014/main" id="{B80E61AB-E979-B6E9-37C8-90AB96E9619B}"/>
              </a:ext>
            </a:extLst>
          </p:cNvPr>
          <p:cNvSpPr txBox="1"/>
          <p:nvPr/>
        </p:nvSpPr>
        <p:spPr>
          <a:xfrm>
            <a:off x="753035" y="7541111"/>
            <a:ext cx="537883" cy="369332"/>
          </a:xfrm>
          <a:prstGeom prst="rect">
            <a:avLst/>
          </a:prstGeom>
          <a:noFill/>
        </p:spPr>
        <p:txBody>
          <a:bodyPr wrap="square" rtlCol="0">
            <a:spAutoFit/>
          </a:bodyPr>
          <a:lstStyle/>
          <a:p>
            <a:r>
              <a:rPr lang="en-IN" dirty="0">
                <a:solidFill>
                  <a:schemeClr val="bg1"/>
                </a:solidFill>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TotalTime>
  <Words>1516</Words>
  <Application>Microsoft Office PowerPoint</Application>
  <PresentationFormat>Custom</PresentationFormat>
  <Paragraphs>112</Paragraphs>
  <Slides>14</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inter-regular</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 Sai santoshi</cp:lastModifiedBy>
  <cp:revision>10</cp:revision>
  <dcterms:created xsi:type="dcterms:W3CDTF">2024-04-26T07:02:22Z</dcterms:created>
  <dcterms:modified xsi:type="dcterms:W3CDTF">2024-05-02T00:25:43Z</dcterms:modified>
</cp:coreProperties>
</file>